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6"/>
  </p:notesMasterIdLst>
  <p:sldIdLst>
    <p:sldId id="259" r:id="rId2"/>
    <p:sldId id="322" r:id="rId3"/>
    <p:sldId id="520" r:id="rId4"/>
    <p:sldId id="920" r:id="rId5"/>
    <p:sldId id="926" r:id="rId6"/>
    <p:sldId id="927" r:id="rId7"/>
    <p:sldId id="950" r:id="rId8"/>
    <p:sldId id="928" r:id="rId9"/>
    <p:sldId id="929" r:id="rId10"/>
    <p:sldId id="930" r:id="rId11"/>
    <p:sldId id="931" r:id="rId12"/>
    <p:sldId id="932" r:id="rId13"/>
    <p:sldId id="933" r:id="rId14"/>
    <p:sldId id="935" r:id="rId15"/>
    <p:sldId id="936" r:id="rId16"/>
    <p:sldId id="937" r:id="rId17"/>
    <p:sldId id="938" r:id="rId18"/>
    <p:sldId id="747" r:id="rId19"/>
    <p:sldId id="940" r:id="rId20"/>
    <p:sldId id="941" r:id="rId21"/>
    <p:sldId id="942" r:id="rId22"/>
    <p:sldId id="955" r:id="rId23"/>
    <p:sldId id="956" r:id="rId24"/>
    <p:sldId id="957" r:id="rId25"/>
    <p:sldId id="958" r:id="rId26"/>
    <p:sldId id="959" r:id="rId27"/>
    <p:sldId id="960" r:id="rId28"/>
    <p:sldId id="961" r:id="rId29"/>
    <p:sldId id="962" r:id="rId30"/>
    <p:sldId id="963" r:id="rId31"/>
    <p:sldId id="964" r:id="rId32"/>
    <p:sldId id="948" r:id="rId33"/>
    <p:sldId id="409" r:id="rId34"/>
    <p:sldId id="270" r:id="rId3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FD79"/>
    <a:srgbClr val="FF0000"/>
    <a:srgbClr val="00CCFF"/>
    <a:srgbClr val="E3E329"/>
    <a:srgbClr val="EC20E2"/>
    <a:srgbClr val="66F517"/>
    <a:srgbClr val="CC3300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0" autoAdjust="0"/>
    <p:restoredTop sz="93357" autoAdjust="0"/>
  </p:normalViewPr>
  <p:slideViewPr>
    <p:cSldViewPr>
      <p:cViewPr varScale="1">
        <p:scale>
          <a:sx n="66" d="100"/>
          <a:sy n="66" d="100"/>
        </p:scale>
        <p:origin x="1272" y="6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-19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EF187-205E-4023-B5DC-4A2DF3FAD9F7}" type="doc">
      <dgm:prSet loTypeId="urn:microsoft.com/office/officeart/2011/layout/Tab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832C9EC-E020-4667-BCBF-36A1AADE27FA}">
      <dgm:prSet/>
      <dgm:spPr/>
      <dgm:t>
        <a:bodyPr/>
        <a:lstStyle/>
        <a:p>
          <a:pPr rtl="0"/>
          <a:r>
            <a:rPr lang="zh-TW" alt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風災與水災</a:t>
          </a:r>
          <a:endParaRPr lang="zh-TW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803104-073A-4EF3-B2E4-F5971CFDEC15}" type="parTrans" cxnId="{483677CD-0E35-48BE-97D8-7B8825664101}">
      <dgm:prSet/>
      <dgm:spPr/>
      <dgm:t>
        <a:bodyPr/>
        <a:lstStyle/>
        <a:p>
          <a:endParaRPr lang="zh-TW" altLang="en-US"/>
        </a:p>
      </dgm:t>
    </dgm:pt>
    <dgm:pt modelId="{EA2A5E77-2DDF-4F16-9005-10A32ACFCF75}" type="sibTrans" cxnId="{483677CD-0E35-48BE-97D8-7B8825664101}">
      <dgm:prSet/>
      <dgm:spPr/>
      <dgm:t>
        <a:bodyPr/>
        <a:lstStyle/>
        <a:p>
          <a:endParaRPr lang="zh-TW" altLang="en-US"/>
        </a:p>
      </dgm:t>
    </dgm:pt>
    <dgm:pt modelId="{0CCB88B7-2FC8-414A-8A14-2D661675C5DA}">
      <dgm:prSet/>
      <dgm:spPr/>
      <dgm:t>
        <a:bodyPr/>
        <a:lstStyle/>
        <a:p>
          <a:pPr rtl="0"/>
          <a:r>
            <a:rPr kumimoji="1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地震</a:t>
          </a:r>
          <a:endParaRPr kumimoji="1" lang="zh-TW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E3A4FE-4C0E-429C-8F22-3230940EE6CB}" type="parTrans" cxnId="{6EAE5872-828F-4B99-85FD-3A3A71870E8F}">
      <dgm:prSet/>
      <dgm:spPr/>
      <dgm:t>
        <a:bodyPr/>
        <a:lstStyle/>
        <a:p>
          <a:endParaRPr lang="zh-TW" altLang="en-US"/>
        </a:p>
      </dgm:t>
    </dgm:pt>
    <dgm:pt modelId="{8DCC2B64-0765-4878-8DC4-66A06518288F}" type="sibTrans" cxnId="{6EAE5872-828F-4B99-85FD-3A3A71870E8F}">
      <dgm:prSet/>
      <dgm:spPr/>
      <dgm:t>
        <a:bodyPr/>
        <a:lstStyle/>
        <a:p>
          <a:endParaRPr lang="zh-TW" altLang="en-US"/>
        </a:p>
      </dgm:t>
    </dgm:pt>
    <dgm:pt modelId="{D0783FB5-2CF2-4A34-93E3-5497240C9AAF}">
      <dgm:prSet custT="1"/>
      <dgm:spPr/>
      <dgm:t>
        <a:bodyPr/>
        <a:lstStyle/>
        <a:p>
          <a:pPr rtl="0"/>
          <a:r>
            <a:rPr kumimoji="1" lang="zh-TW" altLang="en-US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由歷史資料，除年代久遠之</a:t>
          </a:r>
          <a:r>
            <a:rPr kumimoji="1" lang="en-US" altLang="zh-TW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1604</a:t>
          </a:r>
          <a:r>
            <a:rPr kumimoji="1" lang="zh-TW" altLang="en-US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年泉州大地震外，連江縣近年並未</a:t>
          </a:r>
          <a:r>
            <a:rPr kumimoji="1" lang="zh-TW" altLang="en-US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有地震</a:t>
          </a:r>
          <a:r>
            <a:rPr kumimoji="1" lang="zh-TW" altLang="en-US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災害。</a:t>
          </a:r>
          <a:endParaRPr kumimoji="1" lang="zh-TW" altLang="en-US" sz="2400" b="1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7FB127-93F4-4AF0-BCB3-382CD023CC08}" type="parTrans" cxnId="{AF4EEB51-B8D4-4A81-9978-DF930633D869}">
      <dgm:prSet/>
      <dgm:spPr/>
      <dgm:t>
        <a:bodyPr/>
        <a:lstStyle/>
        <a:p>
          <a:endParaRPr lang="zh-TW" altLang="en-US"/>
        </a:p>
      </dgm:t>
    </dgm:pt>
    <dgm:pt modelId="{2639FECD-56B2-49DD-8771-917F2FF76EED}" type="sibTrans" cxnId="{AF4EEB51-B8D4-4A81-9978-DF930633D869}">
      <dgm:prSet/>
      <dgm:spPr/>
      <dgm:t>
        <a:bodyPr/>
        <a:lstStyle/>
        <a:p>
          <a:endParaRPr lang="zh-TW" altLang="en-US"/>
        </a:p>
      </dgm:t>
    </dgm:pt>
    <dgm:pt modelId="{6D69EBE3-215E-4D11-ABDD-5B9757E60CB9}">
      <dgm:prSet/>
      <dgm:spPr/>
      <dgm:t>
        <a:bodyPr/>
        <a:lstStyle/>
        <a:p>
          <a:pPr rtl="0"/>
          <a:r>
            <a:rPr kumimoji="1" lang="zh-TW" smtClean="0"/>
            <a:t> </a:t>
          </a:r>
          <a:r>
            <a:rPr kumimoji="1" lang="zh-TW" alt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海嘯災害</a:t>
          </a:r>
          <a:endParaRPr kumimoji="1" lang="zh-TW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897AD5-B011-4CD4-AF6A-59DBA0C53195}" type="parTrans" cxnId="{FCA4A877-B086-4D6F-AA4F-7C0E67EC5526}">
      <dgm:prSet/>
      <dgm:spPr/>
      <dgm:t>
        <a:bodyPr/>
        <a:lstStyle/>
        <a:p>
          <a:endParaRPr lang="zh-TW" altLang="en-US"/>
        </a:p>
      </dgm:t>
    </dgm:pt>
    <dgm:pt modelId="{51796D1C-31DE-4A38-93A2-B5467030BBD4}" type="sibTrans" cxnId="{FCA4A877-B086-4D6F-AA4F-7C0E67EC5526}">
      <dgm:prSet/>
      <dgm:spPr/>
      <dgm:t>
        <a:bodyPr/>
        <a:lstStyle/>
        <a:p>
          <a:endParaRPr lang="zh-TW" altLang="en-US"/>
        </a:p>
      </dgm:t>
    </dgm:pt>
    <dgm:pt modelId="{438053B6-2F0D-4935-8EEC-988E08326FBE}">
      <dgm:prSet custT="1"/>
      <dgm:spPr/>
      <dgm:t>
        <a:bodyPr/>
        <a:lstStyle/>
        <a:p>
          <a:r>
            <a:rPr kumimoji="1" lang="zh-TW" altLang="en-US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遠處海域發生地震時，沿岸低窪</a:t>
          </a:r>
          <a:r>
            <a:rPr kumimoji="1" lang="zh-TW" altLang="en-US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地區或有</a:t>
          </a:r>
          <a:r>
            <a:rPr kumimoji="1" lang="zh-TW" altLang="en-US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可能遭受海嘯</a:t>
          </a:r>
          <a:r>
            <a:rPr kumimoji="1" lang="zh-TW" altLang="en-US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侵襲。</a:t>
          </a:r>
          <a:endParaRPr kumimoji="1" lang="zh-TW" altLang="en-US" sz="2400" b="1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C45FD1-74E7-4F85-8E6D-BDD66AAD5862}" type="parTrans" cxnId="{F20B8A01-5EEA-4137-829F-4049FDC82050}">
      <dgm:prSet/>
      <dgm:spPr/>
      <dgm:t>
        <a:bodyPr/>
        <a:lstStyle/>
        <a:p>
          <a:endParaRPr lang="zh-TW" altLang="en-US"/>
        </a:p>
      </dgm:t>
    </dgm:pt>
    <dgm:pt modelId="{B4F8CC31-7E69-455B-AF7D-D69FCD238099}" type="sibTrans" cxnId="{F20B8A01-5EEA-4137-829F-4049FDC82050}">
      <dgm:prSet/>
      <dgm:spPr/>
      <dgm:t>
        <a:bodyPr/>
        <a:lstStyle/>
        <a:p>
          <a:endParaRPr lang="zh-TW" altLang="en-US"/>
        </a:p>
      </dgm:t>
    </dgm:pt>
    <dgm:pt modelId="{11BE9D4B-BF15-4CA8-9A1E-B845FC0CA953}">
      <dgm:prSet/>
      <dgm:spPr/>
      <dgm:t>
        <a:bodyPr/>
        <a:lstStyle/>
        <a:p>
          <a:pPr rtl="0"/>
          <a:r>
            <a:rPr kumimoji="1" lang="zh-TW" alt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坡地災害</a:t>
          </a:r>
          <a:endParaRPr kumimoji="1" lang="zh-TW" alt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57218F-40C2-469F-B742-248007AE7909}" type="parTrans" cxnId="{1D99B40B-31DC-4D31-952F-C2258D290543}">
      <dgm:prSet/>
      <dgm:spPr/>
      <dgm:t>
        <a:bodyPr/>
        <a:lstStyle/>
        <a:p>
          <a:endParaRPr lang="zh-TW" altLang="en-US"/>
        </a:p>
      </dgm:t>
    </dgm:pt>
    <dgm:pt modelId="{CF662EED-5CE5-4BD6-8987-ADB3D91CFFEB}" type="sibTrans" cxnId="{1D99B40B-31DC-4D31-952F-C2258D290543}">
      <dgm:prSet/>
      <dgm:spPr/>
      <dgm:t>
        <a:bodyPr/>
        <a:lstStyle/>
        <a:p>
          <a:endParaRPr lang="zh-TW" altLang="en-US"/>
        </a:p>
      </dgm:t>
    </dgm:pt>
    <dgm:pt modelId="{AB8F147C-B89A-45F2-87FB-64F19FB22CAB}">
      <dgm:prSet custT="1"/>
      <dgm:spPr/>
      <dgm:t>
        <a:bodyPr/>
        <a:lstStyle/>
        <a:p>
          <a:r>
            <a:rPr kumimoji="1" lang="zh-TW" altLang="en-US" sz="2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馬祖年降雨量較少，地質以花崗岩為主且島內無河流，降雨時也難以涵養水源，雖然建設許多水庫，若長時間無降雨也可能有水源不足之情況。</a:t>
          </a:r>
        </a:p>
      </dgm:t>
    </dgm:pt>
    <dgm:pt modelId="{2B2A6B29-A6E6-4836-B0D6-9C5EE30A569F}" type="parTrans" cxnId="{F4CB955D-1CD3-46C9-AAA8-10AFAFB2E652}">
      <dgm:prSet/>
      <dgm:spPr/>
      <dgm:t>
        <a:bodyPr/>
        <a:lstStyle/>
        <a:p>
          <a:endParaRPr lang="zh-TW" altLang="en-US"/>
        </a:p>
      </dgm:t>
    </dgm:pt>
    <dgm:pt modelId="{6F367B90-8D69-406F-8249-7F812EF8CE76}" type="sibTrans" cxnId="{F4CB955D-1CD3-46C9-AAA8-10AFAFB2E652}">
      <dgm:prSet/>
      <dgm:spPr/>
      <dgm:t>
        <a:bodyPr/>
        <a:lstStyle/>
        <a:p>
          <a:endParaRPr lang="zh-TW" altLang="en-US"/>
        </a:p>
      </dgm:t>
    </dgm:pt>
    <dgm:pt modelId="{BF132D03-DD5E-451C-90C0-99F3C59F4356}">
      <dgm:prSet/>
      <dgm:spPr/>
      <dgm:t>
        <a:bodyPr/>
        <a:lstStyle/>
        <a:p>
          <a:pPr rtl="0"/>
          <a:r>
            <a:rPr kumimoji="1" lang="zh-TW" alt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旱災</a:t>
          </a:r>
          <a:endParaRPr kumimoji="1" lang="zh-TW" alt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7ECC32-34BD-4F76-BB89-DB1CF71BCBA0}" type="parTrans" cxnId="{7100488D-FCD6-4E76-ABBB-B58DFE46861F}">
      <dgm:prSet/>
      <dgm:spPr/>
      <dgm:t>
        <a:bodyPr/>
        <a:lstStyle/>
        <a:p>
          <a:endParaRPr lang="zh-TW" altLang="en-US"/>
        </a:p>
      </dgm:t>
    </dgm:pt>
    <dgm:pt modelId="{F2FDBA83-96B5-409C-A91E-DB24790CFEC7}" type="sibTrans" cxnId="{7100488D-FCD6-4E76-ABBB-B58DFE46861F}">
      <dgm:prSet/>
      <dgm:spPr/>
      <dgm:t>
        <a:bodyPr/>
        <a:lstStyle/>
        <a:p>
          <a:endParaRPr lang="zh-TW" altLang="en-US"/>
        </a:p>
      </dgm:t>
    </dgm:pt>
    <dgm:pt modelId="{05088E62-79DC-4600-8BAA-BCF0D637DAE7}">
      <dgm:prSet custT="1"/>
      <dgm:spPr/>
      <dgm:t>
        <a:bodyPr/>
        <a:lstStyle/>
        <a:p>
          <a:pPr rtl="0"/>
          <a:r>
            <a:rPr kumimoji="1" lang="zh-TW" altLang="en-US" sz="2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因多數颱風在行經台灣本島時結構已被破壞，故馬祖鮮少重大風災。地勢坡陡易排水，不易因雨致淹，僅有地勢較低的澳口於颱洪期間尤其遇到滿潮時較易淹水。</a:t>
          </a:r>
          <a:endParaRPr kumimoji="1" lang="zh-TW" altLang="en-US" sz="2400" b="1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B6B4D6-2ACB-4A7A-859A-67FC3AA59286}" type="sibTrans" cxnId="{D011476B-833D-4440-8DA5-3919355BE92D}">
      <dgm:prSet/>
      <dgm:spPr/>
      <dgm:t>
        <a:bodyPr/>
        <a:lstStyle/>
        <a:p>
          <a:endParaRPr lang="zh-TW" altLang="en-US"/>
        </a:p>
      </dgm:t>
    </dgm:pt>
    <dgm:pt modelId="{9AF4E454-3EA6-48C0-B3DB-2AEE808BD473}" type="parTrans" cxnId="{D011476B-833D-4440-8DA5-3919355BE92D}">
      <dgm:prSet/>
      <dgm:spPr/>
      <dgm:t>
        <a:bodyPr/>
        <a:lstStyle/>
        <a:p>
          <a:endParaRPr lang="zh-TW" altLang="en-US"/>
        </a:p>
      </dgm:t>
    </dgm:pt>
    <dgm:pt modelId="{EB61E7BA-CE0A-48C6-A754-95FCBF84197B}">
      <dgm:prSet custT="1"/>
      <dgm:spPr/>
      <dgm:t>
        <a:bodyPr/>
        <a:lstStyle/>
        <a:p>
          <a:r>
            <a:rPr kumimoji="1" lang="zh-TW" altLang="en-US" sz="2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馬祖列島地質組成主要為花崗岩，屬較為堅硬的岩石，不易產生土石崩落，但部分區域因人為</a:t>
          </a:r>
          <a:r>
            <a:rPr kumimoji="1" lang="zh-TW" altLang="en-US" sz="2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開發，或強降雨時間過長下</a:t>
          </a:r>
          <a:r>
            <a:rPr kumimoji="1" lang="zh-TW" altLang="en-US" sz="20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仍有產生小規模崩塌之虞。</a:t>
          </a:r>
        </a:p>
      </dgm:t>
    </dgm:pt>
    <dgm:pt modelId="{2E7524DA-DF21-42EF-B206-79C70BDDD71F}" type="parTrans" cxnId="{7FC89487-8898-42FA-AFA8-BFAA8576C383}">
      <dgm:prSet/>
      <dgm:spPr/>
      <dgm:t>
        <a:bodyPr/>
        <a:lstStyle/>
        <a:p>
          <a:endParaRPr lang="zh-TW" altLang="en-US"/>
        </a:p>
      </dgm:t>
    </dgm:pt>
    <dgm:pt modelId="{99C28C37-BB78-42EB-B4DF-89920607E513}" type="sibTrans" cxnId="{7FC89487-8898-42FA-AFA8-BFAA8576C383}">
      <dgm:prSet/>
      <dgm:spPr/>
      <dgm:t>
        <a:bodyPr/>
        <a:lstStyle/>
        <a:p>
          <a:endParaRPr lang="zh-TW" altLang="en-US"/>
        </a:p>
      </dgm:t>
    </dgm:pt>
    <dgm:pt modelId="{7720721B-79DB-4D10-99D4-3B80861AA6BE}" type="pres">
      <dgm:prSet presAssocID="{0D6EF187-205E-4023-B5DC-4A2DF3FAD9F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F2FE3C4-DA6D-4888-BDA3-841EDF4DEBD4}" type="pres">
      <dgm:prSet presAssocID="{2832C9EC-E020-4667-BCBF-36A1AADE27FA}" presName="composite" presStyleCnt="0"/>
      <dgm:spPr/>
    </dgm:pt>
    <dgm:pt modelId="{D5478B21-A259-49E0-8F39-D53093C67A01}" type="pres">
      <dgm:prSet presAssocID="{2832C9EC-E020-4667-BCBF-36A1AADE27FA}" presName="FirstChild" presStyleLbl="revTx" presStyleIdx="0" presStyleCnt="5" custScaleY="100433" custLinFactNeighborX="0" custLinFactNeighborY="32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82871C-ACFD-4946-9106-7C577E906B1A}" type="pres">
      <dgm:prSet presAssocID="{2832C9EC-E020-4667-BCBF-36A1AADE27FA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406E98-E466-42D1-845D-1ACC7B531314}" type="pres">
      <dgm:prSet presAssocID="{2832C9EC-E020-4667-BCBF-36A1AADE27FA}" presName="Accent" presStyleLbl="parChTrans1D1" presStyleIdx="0" presStyleCnt="5"/>
      <dgm:spPr/>
    </dgm:pt>
    <dgm:pt modelId="{3026FF2B-74FA-493D-B113-EEEBCBDB3641}" type="pres">
      <dgm:prSet presAssocID="{EA2A5E77-2DDF-4F16-9005-10A32ACFCF75}" presName="sibTrans" presStyleCnt="0"/>
      <dgm:spPr/>
    </dgm:pt>
    <dgm:pt modelId="{48B1B6FE-66AC-4F17-A401-25CACE677C18}" type="pres">
      <dgm:prSet presAssocID="{0CCB88B7-2FC8-414A-8A14-2D661675C5DA}" presName="composite" presStyleCnt="0"/>
      <dgm:spPr/>
    </dgm:pt>
    <dgm:pt modelId="{E8A69126-7F9F-43F7-8098-82A6D3F6DF73}" type="pres">
      <dgm:prSet presAssocID="{0CCB88B7-2FC8-414A-8A14-2D661675C5DA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28EF70-F1A7-4F1C-8C72-95C3AE9F2F84}" type="pres">
      <dgm:prSet presAssocID="{0CCB88B7-2FC8-414A-8A14-2D661675C5DA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3AFFAA-AF95-4B57-A965-F87AD2F13404}" type="pres">
      <dgm:prSet presAssocID="{0CCB88B7-2FC8-414A-8A14-2D661675C5DA}" presName="Accent" presStyleLbl="parChTrans1D1" presStyleIdx="1" presStyleCnt="5"/>
      <dgm:spPr/>
    </dgm:pt>
    <dgm:pt modelId="{646740DB-8B90-4EAA-AD36-3FBC0034BFFF}" type="pres">
      <dgm:prSet presAssocID="{8DCC2B64-0765-4878-8DC4-66A06518288F}" presName="sibTrans" presStyleCnt="0"/>
      <dgm:spPr/>
    </dgm:pt>
    <dgm:pt modelId="{4A39C619-7594-40DB-855F-082D10D00B89}" type="pres">
      <dgm:prSet presAssocID="{6D69EBE3-215E-4D11-ABDD-5B9757E60CB9}" presName="composite" presStyleCnt="0"/>
      <dgm:spPr/>
    </dgm:pt>
    <dgm:pt modelId="{5C038B14-CB56-4847-A886-62314B65C385}" type="pres">
      <dgm:prSet presAssocID="{6D69EBE3-215E-4D11-ABDD-5B9757E60CB9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E9AF2-468E-4456-AAF1-4A187583FA52}" type="pres">
      <dgm:prSet presAssocID="{6D69EBE3-215E-4D11-ABDD-5B9757E60CB9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CD09D9-1779-4CE4-9D4D-2E3690C70BC2}" type="pres">
      <dgm:prSet presAssocID="{6D69EBE3-215E-4D11-ABDD-5B9757E60CB9}" presName="Accent" presStyleLbl="parChTrans1D1" presStyleIdx="2" presStyleCnt="5"/>
      <dgm:spPr/>
    </dgm:pt>
    <dgm:pt modelId="{51E56800-8AF8-4835-8A7B-A63BC24F90EB}" type="pres">
      <dgm:prSet presAssocID="{51796D1C-31DE-4A38-93A2-B5467030BBD4}" presName="sibTrans" presStyleCnt="0"/>
      <dgm:spPr/>
    </dgm:pt>
    <dgm:pt modelId="{C28F3B87-90C8-420A-BF09-00A06D5826B0}" type="pres">
      <dgm:prSet presAssocID="{11BE9D4B-BF15-4CA8-9A1E-B845FC0CA953}" presName="composite" presStyleCnt="0"/>
      <dgm:spPr/>
    </dgm:pt>
    <dgm:pt modelId="{B27FEEF1-564C-471B-B9C5-DF74D90B7FEC}" type="pres">
      <dgm:prSet presAssocID="{11BE9D4B-BF15-4CA8-9A1E-B845FC0CA953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6B82F2-2B6A-4952-811B-9E3230D58621}" type="pres">
      <dgm:prSet presAssocID="{11BE9D4B-BF15-4CA8-9A1E-B845FC0CA953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AC929B-0CDD-4DB3-9ADA-E8BE97A18C1F}" type="pres">
      <dgm:prSet presAssocID="{11BE9D4B-BF15-4CA8-9A1E-B845FC0CA953}" presName="Accent" presStyleLbl="parChTrans1D1" presStyleIdx="3" presStyleCnt="5"/>
      <dgm:spPr/>
    </dgm:pt>
    <dgm:pt modelId="{D7591BD8-206D-4A06-B2B6-0FC57CE996E1}" type="pres">
      <dgm:prSet presAssocID="{CF662EED-5CE5-4BD6-8987-ADB3D91CFFEB}" presName="sibTrans" presStyleCnt="0"/>
      <dgm:spPr/>
    </dgm:pt>
    <dgm:pt modelId="{C9745290-A330-4D7E-BA32-5D9F54CA708A}" type="pres">
      <dgm:prSet presAssocID="{BF132D03-DD5E-451C-90C0-99F3C59F4356}" presName="composite" presStyleCnt="0"/>
      <dgm:spPr/>
    </dgm:pt>
    <dgm:pt modelId="{CEED3573-2FB7-4EDF-91E5-EF03C42241A1}" type="pres">
      <dgm:prSet presAssocID="{BF132D03-DD5E-451C-90C0-99F3C59F4356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C91C73-3169-4BA2-9359-44BBD6C9AA96}" type="pres">
      <dgm:prSet presAssocID="{BF132D03-DD5E-451C-90C0-99F3C59F4356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06F2E2-4F83-47FE-830C-B0BB449FE4CE}" type="pres">
      <dgm:prSet presAssocID="{BF132D03-DD5E-451C-90C0-99F3C59F4356}" presName="Accent" presStyleLbl="parChTrans1D1" presStyleIdx="4" presStyleCnt="5"/>
      <dgm:spPr/>
    </dgm:pt>
  </dgm:ptLst>
  <dgm:cxnLst>
    <dgm:cxn modelId="{3EC7DBA8-E1A8-41AE-A045-1A9067160331}" type="presOf" srcId="{AB8F147C-B89A-45F2-87FB-64F19FB22CAB}" destId="{CEED3573-2FB7-4EDF-91E5-EF03C42241A1}" srcOrd="0" destOrd="0" presId="urn:microsoft.com/office/officeart/2011/layout/TabList"/>
    <dgm:cxn modelId="{483677CD-0E35-48BE-97D8-7B8825664101}" srcId="{0D6EF187-205E-4023-B5DC-4A2DF3FAD9F7}" destId="{2832C9EC-E020-4667-BCBF-36A1AADE27FA}" srcOrd="0" destOrd="0" parTransId="{24803104-073A-4EF3-B2E4-F5971CFDEC15}" sibTransId="{EA2A5E77-2DDF-4F16-9005-10A32ACFCF75}"/>
    <dgm:cxn modelId="{6EAE5872-828F-4B99-85FD-3A3A71870E8F}" srcId="{0D6EF187-205E-4023-B5DC-4A2DF3FAD9F7}" destId="{0CCB88B7-2FC8-414A-8A14-2D661675C5DA}" srcOrd="1" destOrd="0" parTransId="{4EE3A4FE-4C0E-429C-8F22-3230940EE6CB}" sibTransId="{8DCC2B64-0765-4878-8DC4-66A06518288F}"/>
    <dgm:cxn modelId="{BADD8E82-3441-4947-8A77-317D64F437E4}" type="presOf" srcId="{0D6EF187-205E-4023-B5DC-4A2DF3FAD9F7}" destId="{7720721B-79DB-4D10-99D4-3B80861AA6BE}" srcOrd="0" destOrd="0" presId="urn:microsoft.com/office/officeart/2011/layout/TabList"/>
    <dgm:cxn modelId="{D011476B-833D-4440-8DA5-3919355BE92D}" srcId="{2832C9EC-E020-4667-BCBF-36A1AADE27FA}" destId="{05088E62-79DC-4600-8BAA-BCF0D637DAE7}" srcOrd="0" destOrd="0" parTransId="{9AF4E454-3EA6-48C0-B3DB-2AEE808BD473}" sibTransId="{90B6B4D6-2ACB-4A7A-859A-67FC3AA59286}"/>
    <dgm:cxn modelId="{2D307C5D-45C5-45BE-9692-A1C403C565C9}" type="presOf" srcId="{D0783FB5-2CF2-4A34-93E3-5497240C9AAF}" destId="{E8A69126-7F9F-43F7-8098-82A6D3F6DF73}" srcOrd="0" destOrd="0" presId="urn:microsoft.com/office/officeart/2011/layout/TabList"/>
    <dgm:cxn modelId="{825BF346-1298-4A33-AB3C-3285E1C3691D}" type="presOf" srcId="{0CCB88B7-2FC8-414A-8A14-2D661675C5DA}" destId="{F928EF70-F1A7-4F1C-8C72-95C3AE9F2F84}" srcOrd="0" destOrd="0" presId="urn:microsoft.com/office/officeart/2011/layout/TabList"/>
    <dgm:cxn modelId="{FCA4A877-B086-4D6F-AA4F-7C0E67EC5526}" srcId="{0D6EF187-205E-4023-B5DC-4A2DF3FAD9F7}" destId="{6D69EBE3-215E-4D11-ABDD-5B9757E60CB9}" srcOrd="2" destOrd="0" parTransId="{C1897AD5-B011-4CD4-AF6A-59DBA0C53195}" sibTransId="{51796D1C-31DE-4A38-93A2-B5467030BBD4}"/>
    <dgm:cxn modelId="{615FEB74-7094-47B5-A7E7-DF3D1797DB2A}" type="presOf" srcId="{6D69EBE3-215E-4D11-ABDD-5B9757E60CB9}" destId="{C95E9AF2-468E-4456-AAF1-4A187583FA52}" srcOrd="0" destOrd="0" presId="urn:microsoft.com/office/officeart/2011/layout/TabList"/>
    <dgm:cxn modelId="{5F0BADAF-81A3-4F24-B723-B6CD418D9B10}" type="presOf" srcId="{BF132D03-DD5E-451C-90C0-99F3C59F4356}" destId="{C5C91C73-3169-4BA2-9359-44BBD6C9AA96}" srcOrd="0" destOrd="0" presId="urn:microsoft.com/office/officeart/2011/layout/TabList"/>
    <dgm:cxn modelId="{1D99B40B-31DC-4D31-952F-C2258D290543}" srcId="{0D6EF187-205E-4023-B5DC-4A2DF3FAD9F7}" destId="{11BE9D4B-BF15-4CA8-9A1E-B845FC0CA953}" srcOrd="3" destOrd="0" parTransId="{C457218F-40C2-469F-B742-248007AE7909}" sibTransId="{CF662EED-5CE5-4BD6-8987-ADB3D91CFFEB}"/>
    <dgm:cxn modelId="{2268961C-8949-4BAC-8B5C-35FF1AB21166}" type="presOf" srcId="{05088E62-79DC-4600-8BAA-BCF0D637DAE7}" destId="{D5478B21-A259-49E0-8F39-D53093C67A01}" srcOrd="0" destOrd="0" presId="urn:microsoft.com/office/officeart/2011/layout/TabList"/>
    <dgm:cxn modelId="{F4CB955D-1CD3-46C9-AAA8-10AFAFB2E652}" srcId="{BF132D03-DD5E-451C-90C0-99F3C59F4356}" destId="{AB8F147C-B89A-45F2-87FB-64F19FB22CAB}" srcOrd="0" destOrd="0" parTransId="{2B2A6B29-A6E6-4836-B0D6-9C5EE30A569F}" sibTransId="{6F367B90-8D69-406F-8249-7F812EF8CE76}"/>
    <dgm:cxn modelId="{1B74D951-9480-4B82-B6B0-3D9AAD79BCF9}" type="presOf" srcId="{EB61E7BA-CE0A-48C6-A754-95FCBF84197B}" destId="{B27FEEF1-564C-471B-B9C5-DF74D90B7FEC}" srcOrd="0" destOrd="0" presId="urn:microsoft.com/office/officeart/2011/layout/TabList"/>
    <dgm:cxn modelId="{98B096DE-E88E-4232-8F09-787411041F8C}" type="presOf" srcId="{11BE9D4B-BF15-4CA8-9A1E-B845FC0CA953}" destId="{B76B82F2-2B6A-4952-811B-9E3230D58621}" srcOrd="0" destOrd="0" presId="urn:microsoft.com/office/officeart/2011/layout/TabList"/>
    <dgm:cxn modelId="{03F01704-0D11-44C5-9A14-1090EBF45FF4}" type="presOf" srcId="{2832C9EC-E020-4667-BCBF-36A1AADE27FA}" destId="{5482871C-ACFD-4946-9106-7C577E906B1A}" srcOrd="0" destOrd="0" presId="urn:microsoft.com/office/officeart/2011/layout/TabList"/>
    <dgm:cxn modelId="{B904B342-E247-45FC-B126-5548543DE548}" type="presOf" srcId="{438053B6-2F0D-4935-8EEC-988E08326FBE}" destId="{5C038B14-CB56-4847-A886-62314B65C385}" srcOrd="0" destOrd="0" presId="urn:microsoft.com/office/officeart/2011/layout/TabList"/>
    <dgm:cxn modelId="{AF4EEB51-B8D4-4A81-9978-DF930633D869}" srcId="{0CCB88B7-2FC8-414A-8A14-2D661675C5DA}" destId="{D0783FB5-2CF2-4A34-93E3-5497240C9AAF}" srcOrd="0" destOrd="0" parTransId="{467FB127-93F4-4AF0-BCB3-382CD023CC08}" sibTransId="{2639FECD-56B2-49DD-8771-917F2FF76EED}"/>
    <dgm:cxn modelId="{7FC89487-8898-42FA-AFA8-BFAA8576C383}" srcId="{11BE9D4B-BF15-4CA8-9A1E-B845FC0CA953}" destId="{EB61E7BA-CE0A-48C6-A754-95FCBF84197B}" srcOrd="0" destOrd="0" parTransId="{2E7524DA-DF21-42EF-B206-79C70BDDD71F}" sibTransId="{99C28C37-BB78-42EB-B4DF-89920607E513}"/>
    <dgm:cxn modelId="{F20B8A01-5EEA-4137-829F-4049FDC82050}" srcId="{6D69EBE3-215E-4D11-ABDD-5B9757E60CB9}" destId="{438053B6-2F0D-4935-8EEC-988E08326FBE}" srcOrd="0" destOrd="0" parTransId="{FDC45FD1-74E7-4F85-8E6D-BDD66AAD5862}" sibTransId="{B4F8CC31-7E69-455B-AF7D-D69FCD238099}"/>
    <dgm:cxn modelId="{7100488D-FCD6-4E76-ABBB-B58DFE46861F}" srcId="{0D6EF187-205E-4023-B5DC-4A2DF3FAD9F7}" destId="{BF132D03-DD5E-451C-90C0-99F3C59F4356}" srcOrd="4" destOrd="0" parTransId="{0C7ECC32-34BD-4F76-BB89-DB1CF71BCBA0}" sibTransId="{F2FDBA83-96B5-409C-A91E-DB24790CFEC7}"/>
    <dgm:cxn modelId="{744B94E8-F22F-48AA-B98B-D70B9973BD69}" type="presParOf" srcId="{7720721B-79DB-4D10-99D4-3B80861AA6BE}" destId="{EF2FE3C4-DA6D-4888-BDA3-841EDF4DEBD4}" srcOrd="0" destOrd="0" presId="urn:microsoft.com/office/officeart/2011/layout/TabList"/>
    <dgm:cxn modelId="{22041739-A87E-4546-B0CB-A2B36E49CE4C}" type="presParOf" srcId="{EF2FE3C4-DA6D-4888-BDA3-841EDF4DEBD4}" destId="{D5478B21-A259-49E0-8F39-D53093C67A01}" srcOrd="0" destOrd="0" presId="urn:microsoft.com/office/officeart/2011/layout/TabList"/>
    <dgm:cxn modelId="{349BAE27-2997-459E-BDC4-A42EEE591FE4}" type="presParOf" srcId="{EF2FE3C4-DA6D-4888-BDA3-841EDF4DEBD4}" destId="{5482871C-ACFD-4946-9106-7C577E906B1A}" srcOrd="1" destOrd="0" presId="urn:microsoft.com/office/officeart/2011/layout/TabList"/>
    <dgm:cxn modelId="{7F6E47C6-77B6-4F9E-A458-9E7902CBEC27}" type="presParOf" srcId="{EF2FE3C4-DA6D-4888-BDA3-841EDF4DEBD4}" destId="{A7406E98-E466-42D1-845D-1ACC7B531314}" srcOrd="2" destOrd="0" presId="urn:microsoft.com/office/officeart/2011/layout/TabList"/>
    <dgm:cxn modelId="{8643B273-635F-48A4-886B-D80CAE8B53CC}" type="presParOf" srcId="{7720721B-79DB-4D10-99D4-3B80861AA6BE}" destId="{3026FF2B-74FA-493D-B113-EEEBCBDB3641}" srcOrd="1" destOrd="0" presId="urn:microsoft.com/office/officeart/2011/layout/TabList"/>
    <dgm:cxn modelId="{8AFC59A7-B746-4B0E-93E1-C3F362ED5DC2}" type="presParOf" srcId="{7720721B-79DB-4D10-99D4-3B80861AA6BE}" destId="{48B1B6FE-66AC-4F17-A401-25CACE677C18}" srcOrd="2" destOrd="0" presId="urn:microsoft.com/office/officeart/2011/layout/TabList"/>
    <dgm:cxn modelId="{2A41A209-D708-4026-A3CC-D215B4B90C54}" type="presParOf" srcId="{48B1B6FE-66AC-4F17-A401-25CACE677C18}" destId="{E8A69126-7F9F-43F7-8098-82A6D3F6DF73}" srcOrd="0" destOrd="0" presId="urn:microsoft.com/office/officeart/2011/layout/TabList"/>
    <dgm:cxn modelId="{84CF2706-577A-43C2-8C27-5E933BF5FE8C}" type="presParOf" srcId="{48B1B6FE-66AC-4F17-A401-25CACE677C18}" destId="{F928EF70-F1A7-4F1C-8C72-95C3AE9F2F84}" srcOrd="1" destOrd="0" presId="urn:microsoft.com/office/officeart/2011/layout/TabList"/>
    <dgm:cxn modelId="{0872E024-1CDB-44F5-83CA-75A35F0564D7}" type="presParOf" srcId="{48B1B6FE-66AC-4F17-A401-25CACE677C18}" destId="{873AFFAA-AF95-4B57-A965-F87AD2F13404}" srcOrd="2" destOrd="0" presId="urn:microsoft.com/office/officeart/2011/layout/TabList"/>
    <dgm:cxn modelId="{BCC970FF-CE96-4EF1-B5CA-0400DB711633}" type="presParOf" srcId="{7720721B-79DB-4D10-99D4-3B80861AA6BE}" destId="{646740DB-8B90-4EAA-AD36-3FBC0034BFFF}" srcOrd="3" destOrd="0" presId="urn:microsoft.com/office/officeart/2011/layout/TabList"/>
    <dgm:cxn modelId="{2F171740-8923-4E8E-8AA3-57BD218BA8B3}" type="presParOf" srcId="{7720721B-79DB-4D10-99D4-3B80861AA6BE}" destId="{4A39C619-7594-40DB-855F-082D10D00B89}" srcOrd="4" destOrd="0" presId="urn:microsoft.com/office/officeart/2011/layout/TabList"/>
    <dgm:cxn modelId="{697612DD-6994-4BA2-B483-1ADC386914F2}" type="presParOf" srcId="{4A39C619-7594-40DB-855F-082D10D00B89}" destId="{5C038B14-CB56-4847-A886-62314B65C385}" srcOrd="0" destOrd="0" presId="urn:microsoft.com/office/officeart/2011/layout/TabList"/>
    <dgm:cxn modelId="{7AE9C237-DC39-49A3-A8DC-69BE2FC9E848}" type="presParOf" srcId="{4A39C619-7594-40DB-855F-082D10D00B89}" destId="{C95E9AF2-468E-4456-AAF1-4A187583FA52}" srcOrd="1" destOrd="0" presId="urn:microsoft.com/office/officeart/2011/layout/TabList"/>
    <dgm:cxn modelId="{B623C007-5B27-4E8F-A942-EBD2D8D8CA91}" type="presParOf" srcId="{4A39C619-7594-40DB-855F-082D10D00B89}" destId="{53CD09D9-1779-4CE4-9D4D-2E3690C70BC2}" srcOrd="2" destOrd="0" presId="urn:microsoft.com/office/officeart/2011/layout/TabList"/>
    <dgm:cxn modelId="{5184B190-CB66-451C-81DF-4188E043D9A3}" type="presParOf" srcId="{7720721B-79DB-4D10-99D4-3B80861AA6BE}" destId="{51E56800-8AF8-4835-8A7B-A63BC24F90EB}" srcOrd="5" destOrd="0" presId="urn:microsoft.com/office/officeart/2011/layout/TabList"/>
    <dgm:cxn modelId="{EB55A438-B2D6-4578-8F52-8DAF217F4187}" type="presParOf" srcId="{7720721B-79DB-4D10-99D4-3B80861AA6BE}" destId="{C28F3B87-90C8-420A-BF09-00A06D5826B0}" srcOrd="6" destOrd="0" presId="urn:microsoft.com/office/officeart/2011/layout/TabList"/>
    <dgm:cxn modelId="{DFF325C8-1B30-49D8-9DB6-9E23393C3A43}" type="presParOf" srcId="{C28F3B87-90C8-420A-BF09-00A06D5826B0}" destId="{B27FEEF1-564C-471B-B9C5-DF74D90B7FEC}" srcOrd="0" destOrd="0" presId="urn:microsoft.com/office/officeart/2011/layout/TabList"/>
    <dgm:cxn modelId="{B4F02B86-A8D1-4B00-9428-4BDE6E8EF2A9}" type="presParOf" srcId="{C28F3B87-90C8-420A-BF09-00A06D5826B0}" destId="{B76B82F2-2B6A-4952-811B-9E3230D58621}" srcOrd="1" destOrd="0" presId="urn:microsoft.com/office/officeart/2011/layout/TabList"/>
    <dgm:cxn modelId="{2E754FFF-EF1C-40DD-9E05-F8A4EA2E86C8}" type="presParOf" srcId="{C28F3B87-90C8-420A-BF09-00A06D5826B0}" destId="{CDAC929B-0CDD-4DB3-9ADA-E8BE97A18C1F}" srcOrd="2" destOrd="0" presId="urn:microsoft.com/office/officeart/2011/layout/TabList"/>
    <dgm:cxn modelId="{83690F2B-3E46-4CB9-B3A8-635C6DDE5363}" type="presParOf" srcId="{7720721B-79DB-4D10-99D4-3B80861AA6BE}" destId="{D7591BD8-206D-4A06-B2B6-0FC57CE996E1}" srcOrd="7" destOrd="0" presId="urn:microsoft.com/office/officeart/2011/layout/TabList"/>
    <dgm:cxn modelId="{D363542E-0168-4978-AB6A-82BB63184BD6}" type="presParOf" srcId="{7720721B-79DB-4D10-99D4-3B80861AA6BE}" destId="{C9745290-A330-4D7E-BA32-5D9F54CA708A}" srcOrd="8" destOrd="0" presId="urn:microsoft.com/office/officeart/2011/layout/TabList"/>
    <dgm:cxn modelId="{346217F0-336B-403E-9666-B710D6C1C532}" type="presParOf" srcId="{C9745290-A330-4D7E-BA32-5D9F54CA708A}" destId="{CEED3573-2FB7-4EDF-91E5-EF03C42241A1}" srcOrd="0" destOrd="0" presId="urn:microsoft.com/office/officeart/2011/layout/TabList"/>
    <dgm:cxn modelId="{71921DA1-DEEB-4FB0-A1D7-B3083D5EBCF6}" type="presParOf" srcId="{C9745290-A330-4D7E-BA32-5D9F54CA708A}" destId="{C5C91C73-3169-4BA2-9359-44BBD6C9AA96}" srcOrd="1" destOrd="0" presId="urn:microsoft.com/office/officeart/2011/layout/TabList"/>
    <dgm:cxn modelId="{760844F5-94D2-4FCC-887D-AB75D2C4A5B9}" type="presParOf" srcId="{C9745290-A330-4D7E-BA32-5D9F54CA708A}" destId="{6B06F2E2-4F83-47FE-830C-B0BB449FE4CE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BB339-6520-4F3B-96D8-4702FB4F2432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2D35034-5BD8-491E-B4CD-ED9C1E015D47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kumimoji="1" lang="zh-TW" altLang="en-US" sz="2800" b="1" dirty="0" smtClean="0">
              <a:latin typeface="Adobe 繁黑體 Std B" pitchFamily="34" charset="-120"/>
              <a:ea typeface="Adobe 繁黑體 Std B" pitchFamily="34" charset="-120"/>
            </a:rPr>
            <a:t>管理</a:t>
          </a:r>
          <a:r>
            <a:rPr kumimoji="1" lang="zh-TW" altLang="en-US" sz="2800" b="1" dirty="0" smtClean="0">
              <a:latin typeface="Adobe 繁黑體 Std B" pitchFamily="34" charset="-120"/>
              <a:ea typeface="Adobe 繁黑體 Std B" pitchFamily="34" charset="-120"/>
            </a:rPr>
            <a:t>人員定期與不定期巡檢</a:t>
          </a:r>
          <a:endParaRPr lang="zh-TW" sz="2800" b="1" dirty="0">
            <a:latin typeface="Adobe 繁黑體 Std B" pitchFamily="34" charset="-120"/>
            <a:ea typeface="Adobe 繁黑體 Std B" pitchFamily="34" charset="-120"/>
          </a:endParaRPr>
        </a:p>
      </dgm:t>
    </dgm:pt>
    <dgm:pt modelId="{32A14011-75CE-4F6C-93AB-72A3A9F3A98F}" type="parTrans" cxnId="{DCB24788-D718-4B53-BEC4-5EFA71DB80A1}">
      <dgm:prSet/>
      <dgm:spPr/>
      <dgm:t>
        <a:bodyPr/>
        <a:lstStyle/>
        <a:p>
          <a:endParaRPr lang="zh-TW" altLang="en-US"/>
        </a:p>
      </dgm:t>
    </dgm:pt>
    <dgm:pt modelId="{F12505F6-5B5C-4022-BBE9-04A72A704E08}" type="sibTrans" cxnId="{DCB24788-D718-4B53-BEC4-5EFA71DB80A1}">
      <dgm:prSet/>
      <dgm:spPr/>
      <dgm:t>
        <a:bodyPr/>
        <a:lstStyle/>
        <a:p>
          <a:endParaRPr lang="zh-TW" altLang="en-US"/>
        </a:p>
      </dgm:t>
    </dgm:pt>
    <dgm:pt modelId="{54EDD3D9-6C84-4D36-A587-F7A84700A0E0}">
      <dgm:prSet custT="1"/>
      <dgm:spPr/>
      <dgm:t>
        <a:bodyPr/>
        <a:lstStyle/>
        <a:p>
          <a:pPr algn="l" rtl="0"/>
          <a:r>
            <a:rPr kumimoji="1"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1.</a:t>
          </a:r>
          <a:r>
            <a:rPr kumimoji="1" 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 </a:t>
          </a:r>
          <a:r>
            <a:rPr kumimoji="1"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管理人員應每年定期巡檢一次，遇強烈颱風或</a:t>
          </a:r>
          <a:r>
            <a:rPr kumimoji="1"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4</a:t>
          </a:r>
          <a:r>
            <a:rPr kumimoji="1"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級以上地震過後再巡檢一次，並做成紀錄列冊備查</a:t>
          </a:r>
          <a:endParaRPr lang="zh-TW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42CB95D7-AEF2-4CC4-A4C7-EFF6270EF98A}" type="parTrans" cxnId="{C0CDABA8-E31A-4F4E-9739-A69896422575}">
      <dgm:prSet/>
      <dgm:spPr/>
      <dgm:t>
        <a:bodyPr/>
        <a:lstStyle/>
        <a:p>
          <a:endParaRPr lang="zh-TW" altLang="en-US"/>
        </a:p>
      </dgm:t>
    </dgm:pt>
    <dgm:pt modelId="{C518C483-8A83-4328-91D4-A2F41575A318}" type="sibTrans" cxnId="{C0CDABA8-E31A-4F4E-9739-A69896422575}">
      <dgm:prSet/>
      <dgm:spPr/>
      <dgm:t>
        <a:bodyPr/>
        <a:lstStyle/>
        <a:p>
          <a:endParaRPr lang="zh-TW" altLang="en-US"/>
        </a:p>
      </dgm:t>
    </dgm:pt>
    <dgm:pt modelId="{B1B1C2FA-A823-4FF0-8AF5-33D225A3F6D5}">
      <dgm:prSet custT="1"/>
      <dgm:spPr/>
      <dgm:t>
        <a:bodyPr/>
        <a:lstStyle/>
        <a:p>
          <a:pPr algn="l" rtl="0"/>
          <a:r>
            <a:rPr kumimoji="1" lang="en-US" sz="2600" b="1" dirty="0" smtClean="0">
              <a:solidFill>
                <a:schemeClr val="tx1"/>
              </a:solidFill>
              <a:effectLst/>
              <a:latin typeface="+mj-ea"/>
              <a:ea typeface="+mj-ea"/>
            </a:rPr>
            <a:t>2.</a:t>
          </a:r>
          <a:r>
            <a:rPr kumimoji="1" lang="zh-TW" sz="2600" b="1" dirty="0" smtClean="0">
              <a:solidFill>
                <a:schemeClr val="tx1"/>
              </a:solidFill>
              <a:effectLst/>
              <a:latin typeface="+mj-ea"/>
              <a:ea typeface="+mj-ea"/>
            </a:rPr>
            <a:t> </a:t>
          </a:r>
          <a:r>
            <a:rPr kumimoji="1" lang="zh-TW" altLang="en-US" sz="2600" b="1" dirty="0" smtClean="0">
              <a:solidFill>
                <a:schemeClr val="tx1"/>
              </a:solidFill>
              <a:effectLst/>
              <a:latin typeface="+mj-ea"/>
              <a:ea typeface="+mj-ea"/>
            </a:rPr>
            <a:t>檢查結果發現建物有疑慮，而涉及結構安全者，應邀請專業技師赴現場進行評估</a:t>
          </a:r>
          <a:r>
            <a:rPr kumimoji="1" lang="zh-TW" altLang="en-US" sz="2600" b="1" dirty="0" smtClean="0">
              <a:solidFill>
                <a:schemeClr val="tx1"/>
              </a:solidFill>
              <a:effectLst/>
              <a:latin typeface="+mj-ea"/>
              <a:ea typeface="+mj-ea"/>
            </a:rPr>
            <a:t>建議</a:t>
          </a:r>
          <a:endParaRPr kumimoji="1" lang="zh-TW" sz="2600" b="1" dirty="0">
            <a:solidFill>
              <a:schemeClr val="tx1"/>
            </a:solidFill>
            <a:effectLst/>
            <a:latin typeface="+mj-ea"/>
            <a:ea typeface="+mj-ea"/>
          </a:endParaRPr>
        </a:p>
      </dgm:t>
    </dgm:pt>
    <dgm:pt modelId="{3D925301-A45B-4B19-B191-A2B01A21400A}" type="parTrans" cxnId="{7CEAFC29-D49D-4B26-9E5C-388BDC187327}">
      <dgm:prSet/>
      <dgm:spPr/>
      <dgm:t>
        <a:bodyPr/>
        <a:lstStyle/>
        <a:p>
          <a:endParaRPr lang="zh-TW" altLang="en-US"/>
        </a:p>
      </dgm:t>
    </dgm:pt>
    <dgm:pt modelId="{3E8E90A2-D2C7-4153-89B2-B74CF3D64CFF}" type="sibTrans" cxnId="{7CEAFC29-D49D-4B26-9E5C-388BDC187327}">
      <dgm:prSet/>
      <dgm:spPr/>
      <dgm:t>
        <a:bodyPr/>
        <a:lstStyle/>
        <a:p>
          <a:endParaRPr lang="zh-TW" altLang="en-US"/>
        </a:p>
      </dgm:t>
    </dgm:pt>
    <dgm:pt modelId="{A4AA5F3F-D20F-4F89-AE54-CE884B0622D0}">
      <dgm:prSet/>
      <dgm:spPr/>
      <dgm:t>
        <a:bodyPr/>
        <a:lstStyle/>
        <a:p>
          <a:pPr rtl="0"/>
          <a:r>
            <a:rPr kumimoji="1" lang="zh-TW" altLang="en-US" dirty="0" smtClean="0">
              <a:latin typeface="Adobe 繁黑體 Std B" pitchFamily="34" charset="-120"/>
              <a:ea typeface="Adobe 繁黑體 Std B" pitchFamily="34" charset="-120"/>
            </a:rPr>
            <a:t>專業</a:t>
          </a:r>
          <a:r>
            <a:rPr kumimoji="1" lang="zh-TW" altLang="en-US" dirty="0" smtClean="0">
              <a:latin typeface="Adobe 繁黑體 Std B" pitchFamily="34" charset="-120"/>
              <a:ea typeface="Adobe 繁黑體 Std B" pitchFamily="34" charset="-120"/>
            </a:rPr>
            <a:t>技師巡檢</a:t>
          </a:r>
          <a:endParaRPr kumimoji="1" lang="zh-TW" dirty="0">
            <a:latin typeface="Adobe 繁黑體 Std B" pitchFamily="34" charset="-120"/>
            <a:ea typeface="Adobe 繁黑體 Std B" pitchFamily="34" charset="-120"/>
          </a:endParaRPr>
        </a:p>
      </dgm:t>
    </dgm:pt>
    <dgm:pt modelId="{1F67D666-8B62-4AA3-830F-1503821BA2B6}" type="parTrans" cxnId="{38CE2EA3-ECFB-4382-80E1-F6973337954B}">
      <dgm:prSet/>
      <dgm:spPr/>
      <dgm:t>
        <a:bodyPr/>
        <a:lstStyle/>
        <a:p>
          <a:endParaRPr lang="zh-TW" altLang="en-US"/>
        </a:p>
      </dgm:t>
    </dgm:pt>
    <dgm:pt modelId="{5A796128-C60A-4C3E-800E-49970887DB3A}" type="sibTrans" cxnId="{38CE2EA3-ECFB-4382-80E1-F6973337954B}">
      <dgm:prSet/>
      <dgm:spPr/>
      <dgm:t>
        <a:bodyPr/>
        <a:lstStyle/>
        <a:p>
          <a:endParaRPr lang="zh-TW" altLang="en-US"/>
        </a:p>
      </dgm:t>
    </dgm:pt>
    <dgm:pt modelId="{FB52009A-1D51-4C60-9A00-E8C4385F5AEF}">
      <dgm:prSet custT="1"/>
      <dgm:spPr/>
      <dgm:t>
        <a:bodyPr/>
        <a:lstStyle/>
        <a:p>
          <a:pPr algn="l" rtl="0"/>
          <a:r>
            <a:rPr kumimoji="1" 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 </a:t>
          </a:r>
          <a:r>
            <a:rPr kumimoji="1"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每一避難收容處所應每四年由專業技師執行耐震能力初步評估，並依據評估結果之建議做適當處置</a:t>
          </a:r>
          <a:endParaRPr kumimoji="1" lang="zh-TW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gm:t>
    </dgm:pt>
    <dgm:pt modelId="{CAE9A144-37EF-4189-A25C-7BBBDF45F562}" type="parTrans" cxnId="{79CE189F-4E6C-47BF-9B85-2CA73DCF920C}">
      <dgm:prSet/>
      <dgm:spPr/>
      <dgm:t>
        <a:bodyPr/>
        <a:lstStyle/>
        <a:p>
          <a:endParaRPr lang="zh-TW" altLang="en-US"/>
        </a:p>
      </dgm:t>
    </dgm:pt>
    <dgm:pt modelId="{F8432F99-B429-4AA7-878F-AB14353B116C}" type="sibTrans" cxnId="{79CE189F-4E6C-47BF-9B85-2CA73DCF920C}">
      <dgm:prSet/>
      <dgm:spPr/>
      <dgm:t>
        <a:bodyPr/>
        <a:lstStyle/>
        <a:p>
          <a:endParaRPr lang="zh-TW" altLang="en-US"/>
        </a:p>
      </dgm:t>
    </dgm:pt>
    <dgm:pt modelId="{F0498E55-9B21-497E-B444-BE85796D4E5B}" type="pres">
      <dgm:prSet presAssocID="{CF8BB339-6520-4F3B-96D8-4702FB4F243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66A0B99-E065-4CE8-A9FA-713E48089EEC}" type="pres">
      <dgm:prSet presAssocID="{22D35034-5BD8-491E-B4CD-ED9C1E015D47}" presName="compNode" presStyleCnt="0"/>
      <dgm:spPr/>
    </dgm:pt>
    <dgm:pt modelId="{CB56EE8F-899D-442F-9507-B5A3FADE2063}" type="pres">
      <dgm:prSet presAssocID="{22D35034-5BD8-491E-B4CD-ED9C1E015D47}" presName="aNode" presStyleLbl="bgShp" presStyleIdx="0" presStyleCnt="2" custScaleX="139371"/>
      <dgm:spPr/>
      <dgm:t>
        <a:bodyPr/>
        <a:lstStyle/>
        <a:p>
          <a:endParaRPr lang="zh-TW" altLang="en-US"/>
        </a:p>
      </dgm:t>
    </dgm:pt>
    <dgm:pt modelId="{E9701B25-F8A1-4FFE-84A7-5B314B8C3726}" type="pres">
      <dgm:prSet presAssocID="{22D35034-5BD8-491E-B4CD-ED9C1E015D47}" presName="textNode" presStyleLbl="bgShp" presStyleIdx="0" presStyleCnt="2"/>
      <dgm:spPr/>
      <dgm:t>
        <a:bodyPr/>
        <a:lstStyle/>
        <a:p>
          <a:endParaRPr lang="zh-TW" altLang="en-US"/>
        </a:p>
      </dgm:t>
    </dgm:pt>
    <dgm:pt modelId="{D7518932-BCE1-4E43-849F-51A2E949B885}" type="pres">
      <dgm:prSet presAssocID="{22D35034-5BD8-491E-B4CD-ED9C1E015D47}" presName="compChildNode" presStyleCnt="0"/>
      <dgm:spPr/>
    </dgm:pt>
    <dgm:pt modelId="{21497F59-53E7-4016-971A-8EA48E6082B6}" type="pres">
      <dgm:prSet presAssocID="{22D35034-5BD8-491E-B4CD-ED9C1E015D47}" presName="theInnerList" presStyleCnt="0"/>
      <dgm:spPr/>
    </dgm:pt>
    <dgm:pt modelId="{099D4262-8B6D-45B8-A92C-EFB00BF1F1D3}" type="pres">
      <dgm:prSet presAssocID="{54EDD3D9-6C84-4D36-A587-F7A84700A0E0}" presName="childNode" presStyleLbl="node1" presStyleIdx="0" presStyleCnt="3" custScaleX="182707" custScaleY="2000000" custLinFactY="-485699" custLinFactNeighborX="1875" custLinFactNeighborY="-5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8F771B-3D46-4082-9C0F-96470011483F}" type="pres">
      <dgm:prSet presAssocID="{54EDD3D9-6C84-4D36-A587-F7A84700A0E0}" presName="aSpace2" presStyleCnt="0"/>
      <dgm:spPr/>
    </dgm:pt>
    <dgm:pt modelId="{7B1BF473-D3F7-4E72-A309-5B2F2DAC3CA0}" type="pres">
      <dgm:prSet presAssocID="{B1B1C2FA-A823-4FF0-8AF5-33D225A3F6D5}" presName="childNode" presStyleLbl="node1" presStyleIdx="1" presStyleCnt="3" custScaleX="176932" custScaleY="2000000" custLinFactY="-67283" custLinFactNeighborX="-8622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F8696A-3CCD-4466-9FF3-46779F853CED}" type="pres">
      <dgm:prSet presAssocID="{22D35034-5BD8-491E-B4CD-ED9C1E015D47}" presName="aSpace" presStyleCnt="0"/>
      <dgm:spPr/>
    </dgm:pt>
    <dgm:pt modelId="{EBAE398A-7641-4B69-A9CA-7D0953673EB0}" type="pres">
      <dgm:prSet presAssocID="{A4AA5F3F-D20F-4F89-AE54-CE884B0622D0}" presName="compNode" presStyleCnt="0"/>
      <dgm:spPr/>
    </dgm:pt>
    <dgm:pt modelId="{789F66B6-9340-48AD-B982-BB35F60E167C}" type="pres">
      <dgm:prSet presAssocID="{A4AA5F3F-D20F-4F89-AE54-CE884B0622D0}" presName="aNode" presStyleLbl="bgShp" presStyleIdx="1" presStyleCnt="2"/>
      <dgm:spPr/>
      <dgm:t>
        <a:bodyPr/>
        <a:lstStyle/>
        <a:p>
          <a:endParaRPr lang="zh-TW" altLang="en-US"/>
        </a:p>
      </dgm:t>
    </dgm:pt>
    <dgm:pt modelId="{76CD9B6C-C219-4F9B-AE80-578582D4481B}" type="pres">
      <dgm:prSet presAssocID="{A4AA5F3F-D20F-4F89-AE54-CE884B0622D0}" presName="textNode" presStyleLbl="bgShp" presStyleIdx="1" presStyleCnt="2"/>
      <dgm:spPr/>
      <dgm:t>
        <a:bodyPr/>
        <a:lstStyle/>
        <a:p>
          <a:endParaRPr lang="zh-TW" altLang="en-US"/>
        </a:p>
      </dgm:t>
    </dgm:pt>
    <dgm:pt modelId="{7AF495CB-3D9E-4ACF-A1CF-51D2F417FDC3}" type="pres">
      <dgm:prSet presAssocID="{A4AA5F3F-D20F-4F89-AE54-CE884B0622D0}" presName="compChildNode" presStyleCnt="0"/>
      <dgm:spPr/>
    </dgm:pt>
    <dgm:pt modelId="{AE273AFC-CAB2-401E-860E-5687DE90C1D4}" type="pres">
      <dgm:prSet presAssocID="{A4AA5F3F-D20F-4F89-AE54-CE884B0622D0}" presName="theInnerList" presStyleCnt="0"/>
      <dgm:spPr/>
    </dgm:pt>
    <dgm:pt modelId="{D0594CAA-A919-400D-B862-126E28C5D35F}" type="pres">
      <dgm:prSet presAssocID="{FB52009A-1D51-4C60-9A00-E8C4385F5AEF}" presName="childNode" presStyleLbl="node1" presStyleIdx="2" presStyleCnt="3" custScaleX="135576" custScaleY="1208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EB5A37-0FA6-4809-B68A-4B63BD1D5978}" type="presOf" srcId="{B1B1C2FA-A823-4FF0-8AF5-33D225A3F6D5}" destId="{7B1BF473-D3F7-4E72-A309-5B2F2DAC3CA0}" srcOrd="0" destOrd="0" presId="urn:microsoft.com/office/officeart/2005/8/layout/lProcess2"/>
    <dgm:cxn modelId="{32A28C51-6409-445C-9CBB-53B2EC773EAA}" type="presOf" srcId="{FB52009A-1D51-4C60-9A00-E8C4385F5AEF}" destId="{D0594CAA-A919-400D-B862-126E28C5D35F}" srcOrd="0" destOrd="0" presId="urn:microsoft.com/office/officeart/2005/8/layout/lProcess2"/>
    <dgm:cxn modelId="{8BB51430-A64B-486E-A041-EE7B88438277}" type="presOf" srcId="{A4AA5F3F-D20F-4F89-AE54-CE884B0622D0}" destId="{76CD9B6C-C219-4F9B-AE80-578582D4481B}" srcOrd="1" destOrd="0" presId="urn:microsoft.com/office/officeart/2005/8/layout/lProcess2"/>
    <dgm:cxn modelId="{79CE189F-4E6C-47BF-9B85-2CA73DCF920C}" srcId="{A4AA5F3F-D20F-4F89-AE54-CE884B0622D0}" destId="{FB52009A-1D51-4C60-9A00-E8C4385F5AEF}" srcOrd="0" destOrd="0" parTransId="{CAE9A144-37EF-4189-A25C-7BBBDF45F562}" sibTransId="{F8432F99-B429-4AA7-878F-AB14353B116C}"/>
    <dgm:cxn modelId="{6ACC1AE1-7B29-4B80-8521-FD2A4A00C5C2}" type="presOf" srcId="{A4AA5F3F-D20F-4F89-AE54-CE884B0622D0}" destId="{789F66B6-9340-48AD-B982-BB35F60E167C}" srcOrd="0" destOrd="0" presId="urn:microsoft.com/office/officeart/2005/8/layout/lProcess2"/>
    <dgm:cxn modelId="{C0CDABA8-E31A-4F4E-9739-A69896422575}" srcId="{22D35034-5BD8-491E-B4CD-ED9C1E015D47}" destId="{54EDD3D9-6C84-4D36-A587-F7A84700A0E0}" srcOrd="0" destOrd="0" parTransId="{42CB95D7-AEF2-4CC4-A4C7-EFF6270EF98A}" sibTransId="{C518C483-8A83-4328-91D4-A2F41575A318}"/>
    <dgm:cxn modelId="{38CE2EA3-ECFB-4382-80E1-F6973337954B}" srcId="{CF8BB339-6520-4F3B-96D8-4702FB4F2432}" destId="{A4AA5F3F-D20F-4F89-AE54-CE884B0622D0}" srcOrd="1" destOrd="0" parTransId="{1F67D666-8B62-4AA3-830F-1503821BA2B6}" sibTransId="{5A796128-C60A-4C3E-800E-49970887DB3A}"/>
    <dgm:cxn modelId="{DCB24788-D718-4B53-BEC4-5EFA71DB80A1}" srcId="{CF8BB339-6520-4F3B-96D8-4702FB4F2432}" destId="{22D35034-5BD8-491E-B4CD-ED9C1E015D47}" srcOrd="0" destOrd="0" parTransId="{32A14011-75CE-4F6C-93AB-72A3A9F3A98F}" sibTransId="{F12505F6-5B5C-4022-BBE9-04A72A704E08}"/>
    <dgm:cxn modelId="{BCF36BAF-C4E9-47FA-97C3-C158962DB300}" type="presOf" srcId="{22D35034-5BD8-491E-B4CD-ED9C1E015D47}" destId="{CB56EE8F-899D-442F-9507-B5A3FADE2063}" srcOrd="0" destOrd="0" presId="urn:microsoft.com/office/officeart/2005/8/layout/lProcess2"/>
    <dgm:cxn modelId="{FEE92F16-14D6-4091-AF82-A34F4359B673}" type="presOf" srcId="{CF8BB339-6520-4F3B-96D8-4702FB4F2432}" destId="{F0498E55-9B21-497E-B444-BE85796D4E5B}" srcOrd="0" destOrd="0" presId="urn:microsoft.com/office/officeart/2005/8/layout/lProcess2"/>
    <dgm:cxn modelId="{96877C55-0539-4F0C-A6CA-4B98E26F1AB7}" type="presOf" srcId="{54EDD3D9-6C84-4D36-A587-F7A84700A0E0}" destId="{099D4262-8B6D-45B8-A92C-EFB00BF1F1D3}" srcOrd="0" destOrd="0" presId="urn:microsoft.com/office/officeart/2005/8/layout/lProcess2"/>
    <dgm:cxn modelId="{7CEAFC29-D49D-4B26-9E5C-388BDC187327}" srcId="{22D35034-5BD8-491E-B4CD-ED9C1E015D47}" destId="{B1B1C2FA-A823-4FF0-8AF5-33D225A3F6D5}" srcOrd="1" destOrd="0" parTransId="{3D925301-A45B-4B19-B191-A2B01A21400A}" sibTransId="{3E8E90A2-D2C7-4153-89B2-B74CF3D64CFF}"/>
    <dgm:cxn modelId="{459299E6-5824-47E0-A30F-3FEC89399282}" type="presOf" srcId="{22D35034-5BD8-491E-B4CD-ED9C1E015D47}" destId="{E9701B25-F8A1-4FFE-84A7-5B314B8C3726}" srcOrd="1" destOrd="0" presId="urn:microsoft.com/office/officeart/2005/8/layout/lProcess2"/>
    <dgm:cxn modelId="{CBABF1DE-5C17-4DAE-8D94-32A5DBDDF425}" type="presParOf" srcId="{F0498E55-9B21-497E-B444-BE85796D4E5B}" destId="{C66A0B99-E065-4CE8-A9FA-713E48089EEC}" srcOrd="0" destOrd="0" presId="urn:microsoft.com/office/officeart/2005/8/layout/lProcess2"/>
    <dgm:cxn modelId="{1D1FF177-78A4-43DF-8A14-33286A5F63E8}" type="presParOf" srcId="{C66A0B99-E065-4CE8-A9FA-713E48089EEC}" destId="{CB56EE8F-899D-442F-9507-B5A3FADE2063}" srcOrd="0" destOrd="0" presId="urn:microsoft.com/office/officeart/2005/8/layout/lProcess2"/>
    <dgm:cxn modelId="{80E9B62B-0356-45C6-A7CD-F3D77A27F409}" type="presParOf" srcId="{C66A0B99-E065-4CE8-A9FA-713E48089EEC}" destId="{E9701B25-F8A1-4FFE-84A7-5B314B8C3726}" srcOrd="1" destOrd="0" presId="urn:microsoft.com/office/officeart/2005/8/layout/lProcess2"/>
    <dgm:cxn modelId="{79187EDB-F921-4937-80C4-632C4311E0F8}" type="presParOf" srcId="{C66A0B99-E065-4CE8-A9FA-713E48089EEC}" destId="{D7518932-BCE1-4E43-849F-51A2E949B885}" srcOrd="2" destOrd="0" presId="urn:microsoft.com/office/officeart/2005/8/layout/lProcess2"/>
    <dgm:cxn modelId="{59EB28C3-498E-4199-A06E-B058C14B206A}" type="presParOf" srcId="{D7518932-BCE1-4E43-849F-51A2E949B885}" destId="{21497F59-53E7-4016-971A-8EA48E6082B6}" srcOrd="0" destOrd="0" presId="urn:microsoft.com/office/officeart/2005/8/layout/lProcess2"/>
    <dgm:cxn modelId="{77A2F0C9-518A-412B-88F8-3B12B01DF8F2}" type="presParOf" srcId="{21497F59-53E7-4016-971A-8EA48E6082B6}" destId="{099D4262-8B6D-45B8-A92C-EFB00BF1F1D3}" srcOrd="0" destOrd="0" presId="urn:microsoft.com/office/officeart/2005/8/layout/lProcess2"/>
    <dgm:cxn modelId="{0AC6997D-56DC-4A9B-B9A5-5EE0B81EB684}" type="presParOf" srcId="{21497F59-53E7-4016-971A-8EA48E6082B6}" destId="{008F771B-3D46-4082-9C0F-96470011483F}" srcOrd="1" destOrd="0" presId="urn:microsoft.com/office/officeart/2005/8/layout/lProcess2"/>
    <dgm:cxn modelId="{54797F5F-B503-472F-B812-9D71676FF766}" type="presParOf" srcId="{21497F59-53E7-4016-971A-8EA48E6082B6}" destId="{7B1BF473-D3F7-4E72-A309-5B2F2DAC3CA0}" srcOrd="2" destOrd="0" presId="urn:microsoft.com/office/officeart/2005/8/layout/lProcess2"/>
    <dgm:cxn modelId="{86A8068B-3840-4E50-A958-35F6B58D980A}" type="presParOf" srcId="{F0498E55-9B21-497E-B444-BE85796D4E5B}" destId="{03F8696A-3CCD-4466-9FF3-46779F853CED}" srcOrd="1" destOrd="0" presId="urn:microsoft.com/office/officeart/2005/8/layout/lProcess2"/>
    <dgm:cxn modelId="{3EEC70D3-033D-4E6D-BEF0-60EABC64CBDC}" type="presParOf" srcId="{F0498E55-9B21-497E-B444-BE85796D4E5B}" destId="{EBAE398A-7641-4B69-A9CA-7D0953673EB0}" srcOrd="2" destOrd="0" presId="urn:microsoft.com/office/officeart/2005/8/layout/lProcess2"/>
    <dgm:cxn modelId="{E67CF963-D249-40BD-A967-53FD7AF329FC}" type="presParOf" srcId="{EBAE398A-7641-4B69-A9CA-7D0953673EB0}" destId="{789F66B6-9340-48AD-B982-BB35F60E167C}" srcOrd="0" destOrd="0" presId="urn:microsoft.com/office/officeart/2005/8/layout/lProcess2"/>
    <dgm:cxn modelId="{1B2CBEBD-876E-47E4-BCD8-3A7A83433CE1}" type="presParOf" srcId="{EBAE398A-7641-4B69-A9CA-7D0953673EB0}" destId="{76CD9B6C-C219-4F9B-AE80-578582D4481B}" srcOrd="1" destOrd="0" presId="urn:microsoft.com/office/officeart/2005/8/layout/lProcess2"/>
    <dgm:cxn modelId="{5EC7A50E-FBFD-4BE8-BC8D-B79946BF3D55}" type="presParOf" srcId="{EBAE398A-7641-4B69-A9CA-7D0953673EB0}" destId="{7AF495CB-3D9E-4ACF-A1CF-51D2F417FDC3}" srcOrd="2" destOrd="0" presId="urn:microsoft.com/office/officeart/2005/8/layout/lProcess2"/>
    <dgm:cxn modelId="{42770A2A-21C0-4C1B-B16E-47B365DE250A}" type="presParOf" srcId="{7AF495CB-3D9E-4ACF-A1CF-51D2F417FDC3}" destId="{AE273AFC-CAB2-401E-860E-5687DE90C1D4}" srcOrd="0" destOrd="0" presId="urn:microsoft.com/office/officeart/2005/8/layout/lProcess2"/>
    <dgm:cxn modelId="{7DFC4C78-59C6-4953-B84D-9E561F1D8FD0}" type="presParOf" srcId="{AE273AFC-CAB2-401E-860E-5687DE90C1D4}" destId="{D0594CAA-A919-400D-B862-126E28C5D35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6F2E2-4F83-47FE-830C-B0BB449FE4CE}">
      <dsp:nvSpPr>
        <dsp:cNvPr id="0" name=""/>
        <dsp:cNvSpPr/>
      </dsp:nvSpPr>
      <dsp:spPr>
        <a:xfrm>
          <a:off x="0" y="5813800"/>
          <a:ext cx="8923988" cy="0"/>
        </a:xfrm>
        <a:prstGeom prst="line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C929B-0CDD-4DB3-9ADA-E8BE97A18C1F}">
      <dsp:nvSpPr>
        <dsp:cNvPr id="0" name=""/>
        <dsp:cNvSpPr/>
      </dsp:nvSpPr>
      <dsp:spPr>
        <a:xfrm>
          <a:off x="0" y="4641171"/>
          <a:ext cx="8923988" cy="0"/>
        </a:xfrm>
        <a:prstGeom prst="line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D09D9-1779-4CE4-9D4D-2E3690C70BC2}">
      <dsp:nvSpPr>
        <dsp:cNvPr id="0" name=""/>
        <dsp:cNvSpPr/>
      </dsp:nvSpPr>
      <dsp:spPr>
        <a:xfrm>
          <a:off x="0" y="3468542"/>
          <a:ext cx="8923988" cy="0"/>
        </a:xfrm>
        <a:prstGeom prst="line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AFFAA-AF95-4B57-A965-F87AD2F13404}">
      <dsp:nvSpPr>
        <dsp:cNvPr id="0" name=""/>
        <dsp:cNvSpPr/>
      </dsp:nvSpPr>
      <dsp:spPr>
        <a:xfrm>
          <a:off x="0" y="2295913"/>
          <a:ext cx="8923988" cy="0"/>
        </a:xfrm>
        <a:prstGeom prst="line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06E98-E466-42D1-845D-1ACC7B531314}">
      <dsp:nvSpPr>
        <dsp:cNvPr id="0" name=""/>
        <dsp:cNvSpPr/>
      </dsp:nvSpPr>
      <dsp:spPr>
        <a:xfrm>
          <a:off x="0" y="1120866"/>
          <a:ext cx="8923988" cy="0"/>
        </a:xfrm>
        <a:prstGeom prst="line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78B21-A259-49E0-8F39-D53093C67A01}">
      <dsp:nvSpPr>
        <dsp:cNvPr id="0" name=""/>
        <dsp:cNvSpPr/>
      </dsp:nvSpPr>
      <dsp:spPr>
        <a:xfrm>
          <a:off x="2320236" y="360036"/>
          <a:ext cx="6603751" cy="112162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因多數颱風在行經台灣本島時結構已被破壞，故馬祖鮮少重大風災。地勢坡陡易排水，不易因雨致淹，僅有地勢較低的澳口於颱洪期間尤其遇到滿潮時較易淹水。</a:t>
          </a:r>
          <a:endParaRPr kumimoji="1" lang="zh-TW" altLang="en-US" sz="2400" b="1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20236" y="360036"/>
        <a:ext cx="6603751" cy="1121625"/>
      </dsp:txXfrm>
    </dsp:sp>
    <dsp:sp modelId="{5482871C-ACFD-4946-9106-7C577E906B1A}">
      <dsp:nvSpPr>
        <dsp:cNvPr id="0" name=""/>
        <dsp:cNvSpPr/>
      </dsp:nvSpPr>
      <dsp:spPr>
        <a:xfrm>
          <a:off x="0" y="4076"/>
          <a:ext cx="2320236" cy="11167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風災與水災</a:t>
          </a:r>
          <a:endParaRPr lang="zh-TW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527" y="58603"/>
        <a:ext cx="2211182" cy="1062262"/>
      </dsp:txXfrm>
    </dsp:sp>
    <dsp:sp modelId="{E8A69126-7F9F-43F7-8098-82A6D3F6DF73}">
      <dsp:nvSpPr>
        <dsp:cNvPr id="0" name=""/>
        <dsp:cNvSpPr/>
      </dsp:nvSpPr>
      <dsp:spPr>
        <a:xfrm>
          <a:off x="2320236" y="1179123"/>
          <a:ext cx="6603751" cy="111678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由歷史資料，除年代久遠之</a:t>
          </a:r>
          <a:r>
            <a:rPr kumimoji="1" lang="en-US" altLang="zh-TW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1604</a:t>
          </a:r>
          <a:r>
            <a:rPr kumimoji="1" lang="zh-TW" altLang="en-US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年泉州大地震外，連江縣近年並未</a:t>
          </a:r>
          <a:r>
            <a:rPr kumimoji="1" lang="zh-TW" altLang="en-US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有地震</a:t>
          </a:r>
          <a:r>
            <a:rPr kumimoji="1" lang="zh-TW" altLang="en-US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災害。</a:t>
          </a:r>
          <a:endParaRPr kumimoji="1" lang="zh-TW" altLang="en-US" sz="2400" b="1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20236" y="1179123"/>
        <a:ext cx="6603751" cy="1116789"/>
      </dsp:txXfrm>
    </dsp:sp>
    <dsp:sp modelId="{F928EF70-F1A7-4F1C-8C72-95C3AE9F2F84}">
      <dsp:nvSpPr>
        <dsp:cNvPr id="0" name=""/>
        <dsp:cNvSpPr/>
      </dsp:nvSpPr>
      <dsp:spPr>
        <a:xfrm>
          <a:off x="0" y="1179123"/>
          <a:ext cx="2320236" cy="11167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地震</a:t>
          </a:r>
          <a:endParaRPr kumimoji="1" lang="zh-TW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527" y="1233650"/>
        <a:ext cx="2211182" cy="1062262"/>
      </dsp:txXfrm>
    </dsp:sp>
    <dsp:sp modelId="{5C038B14-CB56-4847-A886-62314B65C385}">
      <dsp:nvSpPr>
        <dsp:cNvPr id="0" name=""/>
        <dsp:cNvSpPr/>
      </dsp:nvSpPr>
      <dsp:spPr>
        <a:xfrm>
          <a:off x="2320236" y="2351752"/>
          <a:ext cx="6603751" cy="111678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遠處海域發生地震時，沿岸低窪</a:t>
          </a:r>
          <a:r>
            <a:rPr kumimoji="1" lang="zh-TW" altLang="en-US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地區或有</a:t>
          </a:r>
          <a:r>
            <a:rPr kumimoji="1" lang="zh-TW" altLang="en-US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可能遭受海嘯</a:t>
          </a:r>
          <a:r>
            <a:rPr kumimoji="1" lang="zh-TW" altLang="en-US" sz="24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侵襲。</a:t>
          </a:r>
          <a:endParaRPr kumimoji="1" lang="zh-TW" altLang="en-US" sz="2400" b="1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20236" y="2351752"/>
        <a:ext cx="6603751" cy="1116789"/>
      </dsp:txXfrm>
    </dsp:sp>
    <dsp:sp modelId="{C95E9AF2-468E-4456-AAF1-4A187583FA52}">
      <dsp:nvSpPr>
        <dsp:cNvPr id="0" name=""/>
        <dsp:cNvSpPr/>
      </dsp:nvSpPr>
      <dsp:spPr>
        <a:xfrm>
          <a:off x="0" y="2351752"/>
          <a:ext cx="2320236" cy="11167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3200" kern="1200" smtClean="0"/>
            <a:t> </a:t>
          </a:r>
          <a:r>
            <a:rPr kumimoji="1" lang="zh-TW" alt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海嘯災害</a:t>
          </a:r>
          <a:endParaRPr kumimoji="1" lang="zh-TW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527" y="2406279"/>
        <a:ext cx="2211182" cy="1062262"/>
      </dsp:txXfrm>
    </dsp:sp>
    <dsp:sp modelId="{B27FEEF1-564C-471B-B9C5-DF74D90B7FEC}">
      <dsp:nvSpPr>
        <dsp:cNvPr id="0" name=""/>
        <dsp:cNvSpPr/>
      </dsp:nvSpPr>
      <dsp:spPr>
        <a:xfrm>
          <a:off x="2320236" y="3524381"/>
          <a:ext cx="6603751" cy="111678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馬祖列島地質組成主要為花崗岩，屬較為堅硬的岩石，不易產生土石崩落，但部分區域因人為</a:t>
          </a:r>
          <a:r>
            <a:rPr kumimoji="1" lang="zh-TW" altLang="en-US" sz="20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開發，或強降雨時間過長下</a:t>
          </a:r>
          <a:r>
            <a:rPr kumimoji="1" lang="zh-TW" altLang="en-US" sz="20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仍有產生小規模崩塌之虞。</a:t>
          </a:r>
        </a:p>
      </dsp:txBody>
      <dsp:txXfrm>
        <a:off x="2320236" y="3524381"/>
        <a:ext cx="6603751" cy="1116789"/>
      </dsp:txXfrm>
    </dsp:sp>
    <dsp:sp modelId="{B76B82F2-2B6A-4952-811B-9E3230D58621}">
      <dsp:nvSpPr>
        <dsp:cNvPr id="0" name=""/>
        <dsp:cNvSpPr/>
      </dsp:nvSpPr>
      <dsp:spPr>
        <a:xfrm>
          <a:off x="0" y="3524381"/>
          <a:ext cx="2320236" cy="11167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坡地災害</a:t>
          </a:r>
          <a:endParaRPr kumimoji="1" lang="zh-TW" alt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527" y="3578908"/>
        <a:ext cx="2211182" cy="1062262"/>
      </dsp:txXfrm>
    </dsp:sp>
    <dsp:sp modelId="{CEED3573-2FB7-4EDF-91E5-EF03C42241A1}">
      <dsp:nvSpPr>
        <dsp:cNvPr id="0" name=""/>
        <dsp:cNvSpPr/>
      </dsp:nvSpPr>
      <dsp:spPr>
        <a:xfrm>
          <a:off x="2320236" y="4697010"/>
          <a:ext cx="6603751" cy="111678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馬祖年降雨量較少，地質以花崗岩為主且島內無河流，降雨時也難以涵養水源，雖然建設許多水庫，若長時間無降雨也可能有水源不足之情況。</a:t>
          </a:r>
        </a:p>
      </dsp:txBody>
      <dsp:txXfrm>
        <a:off x="2320236" y="4697010"/>
        <a:ext cx="6603751" cy="1116789"/>
      </dsp:txXfrm>
    </dsp:sp>
    <dsp:sp modelId="{C5C91C73-3169-4BA2-9359-44BBD6C9AA96}">
      <dsp:nvSpPr>
        <dsp:cNvPr id="0" name=""/>
        <dsp:cNvSpPr/>
      </dsp:nvSpPr>
      <dsp:spPr>
        <a:xfrm>
          <a:off x="0" y="4697010"/>
          <a:ext cx="2320236" cy="11167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旱災</a:t>
          </a:r>
          <a:endParaRPr kumimoji="1" lang="zh-TW" alt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527" y="4751537"/>
        <a:ext cx="2211182" cy="1062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6EE8F-899D-442F-9507-B5A3FADE2063}">
      <dsp:nvSpPr>
        <dsp:cNvPr id="0" name=""/>
        <dsp:cNvSpPr/>
      </dsp:nvSpPr>
      <dsp:spPr>
        <a:xfrm>
          <a:off x="115981" y="0"/>
          <a:ext cx="4687974" cy="482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800" b="1" kern="1200" dirty="0" smtClean="0">
              <a:latin typeface="Adobe 繁黑體 Std B" pitchFamily="34" charset="-120"/>
              <a:ea typeface="Adobe 繁黑體 Std B" pitchFamily="34" charset="-120"/>
            </a:rPr>
            <a:t>管理</a:t>
          </a:r>
          <a:r>
            <a:rPr kumimoji="1" lang="zh-TW" altLang="en-US" sz="2800" b="1" kern="1200" dirty="0" smtClean="0">
              <a:latin typeface="Adobe 繁黑體 Std B" pitchFamily="34" charset="-120"/>
              <a:ea typeface="Adobe 繁黑體 Std B" pitchFamily="34" charset="-120"/>
            </a:rPr>
            <a:t>人員定期與不定期巡檢</a:t>
          </a:r>
          <a:endParaRPr lang="zh-TW" sz="2800" b="1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115981" y="0"/>
        <a:ext cx="4687974" cy="1447360"/>
      </dsp:txXfrm>
    </dsp:sp>
    <dsp:sp modelId="{099D4262-8B6D-45B8-A92C-EFB00BF1F1D3}">
      <dsp:nvSpPr>
        <dsp:cNvPr id="0" name=""/>
        <dsp:cNvSpPr/>
      </dsp:nvSpPr>
      <dsp:spPr>
        <a:xfrm>
          <a:off x="52162" y="1008113"/>
          <a:ext cx="4916522" cy="1561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1.</a:t>
          </a:r>
          <a:r>
            <a:rPr kumimoji="1" 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 </a:t>
          </a:r>
          <a:r>
            <a:rPr kumimoji="1"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管理人員應每年定期巡檢一次，遇強烈颱風或</a:t>
          </a:r>
          <a:r>
            <a:rPr kumimoji="1"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4</a:t>
          </a:r>
          <a:r>
            <a:rPr kumimoji="1"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級以上地震過後再巡檢一次，並做成紀錄列冊備查</a:t>
          </a:r>
          <a:endParaRPr lang="zh-TW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97907" y="1053858"/>
        <a:ext cx="4825032" cy="1470359"/>
      </dsp:txXfrm>
    </dsp:sp>
    <dsp:sp modelId="{7B1BF473-D3F7-4E72-A309-5B2F2DAC3CA0}">
      <dsp:nvSpPr>
        <dsp:cNvPr id="0" name=""/>
        <dsp:cNvSpPr/>
      </dsp:nvSpPr>
      <dsp:spPr>
        <a:xfrm>
          <a:off x="0" y="2956784"/>
          <a:ext cx="4761121" cy="1561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600" b="1" kern="1200" dirty="0" smtClean="0">
              <a:solidFill>
                <a:schemeClr val="tx1"/>
              </a:solidFill>
              <a:effectLst/>
              <a:latin typeface="+mj-ea"/>
              <a:ea typeface="+mj-ea"/>
            </a:rPr>
            <a:t>2.</a:t>
          </a:r>
          <a:r>
            <a:rPr kumimoji="1" lang="zh-TW" sz="2600" b="1" kern="1200" dirty="0" smtClean="0">
              <a:solidFill>
                <a:schemeClr val="tx1"/>
              </a:solidFill>
              <a:effectLst/>
              <a:latin typeface="+mj-ea"/>
              <a:ea typeface="+mj-ea"/>
            </a:rPr>
            <a:t> </a:t>
          </a:r>
          <a:r>
            <a:rPr kumimoji="1" lang="zh-TW" altLang="en-US" sz="2600" b="1" kern="1200" dirty="0" smtClean="0">
              <a:solidFill>
                <a:schemeClr val="tx1"/>
              </a:solidFill>
              <a:effectLst/>
              <a:latin typeface="+mj-ea"/>
              <a:ea typeface="+mj-ea"/>
            </a:rPr>
            <a:t>檢查結果發現建物有疑慮，而涉及結構安全者，應邀請專業技師赴現場進行評估</a:t>
          </a:r>
          <a:r>
            <a:rPr kumimoji="1" lang="zh-TW" altLang="en-US" sz="2600" b="1" kern="1200" dirty="0" smtClean="0">
              <a:solidFill>
                <a:schemeClr val="tx1"/>
              </a:solidFill>
              <a:effectLst/>
              <a:latin typeface="+mj-ea"/>
              <a:ea typeface="+mj-ea"/>
            </a:rPr>
            <a:t>建議</a:t>
          </a:r>
          <a:endParaRPr kumimoji="1" lang="zh-TW" sz="2600" b="1" kern="1200" dirty="0">
            <a:solidFill>
              <a:schemeClr val="tx1"/>
            </a:solidFill>
            <a:effectLst/>
            <a:latin typeface="+mj-ea"/>
            <a:ea typeface="+mj-ea"/>
          </a:endParaRPr>
        </a:p>
      </dsp:txBody>
      <dsp:txXfrm>
        <a:off x="45745" y="3002529"/>
        <a:ext cx="4669631" cy="1470359"/>
      </dsp:txXfrm>
    </dsp:sp>
    <dsp:sp modelId="{789F66B6-9340-48AD-B982-BB35F60E167C}">
      <dsp:nvSpPr>
        <dsp:cNvPr id="0" name=""/>
        <dsp:cNvSpPr/>
      </dsp:nvSpPr>
      <dsp:spPr>
        <a:xfrm>
          <a:off x="5312801" y="0"/>
          <a:ext cx="3363665" cy="4824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000" kern="1200" dirty="0" smtClean="0">
              <a:latin typeface="Adobe 繁黑體 Std B" pitchFamily="34" charset="-120"/>
              <a:ea typeface="Adobe 繁黑體 Std B" pitchFamily="34" charset="-120"/>
            </a:rPr>
            <a:t>專業</a:t>
          </a:r>
          <a:r>
            <a:rPr kumimoji="1" lang="zh-TW" altLang="en-US" sz="4000" kern="1200" dirty="0" smtClean="0">
              <a:latin typeface="Adobe 繁黑體 Std B" pitchFamily="34" charset="-120"/>
              <a:ea typeface="Adobe 繁黑體 Std B" pitchFamily="34" charset="-120"/>
            </a:rPr>
            <a:t>技師巡檢</a:t>
          </a:r>
          <a:endParaRPr kumimoji="1" lang="zh-TW" sz="40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5312801" y="0"/>
        <a:ext cx="3363665" cy="1447360"/>
      </dsp:txXfrm>
    </dsp:sp>
    <dsp:sp modelId="{D0594CAA-A919-400D-B862-126E28C5D35F}">
      <dsp:nvSpPr>
        <dsp:cNvPr id="0" name=""/>
        <dsp:cNvSpPr/>
      </dsp:nvSpPr>
      <dsp:spPr>
        <a:xfrm>
          <a:off x="5170504" y="1447999"/>
          <a:ext cx="3648258" cy="3134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 </a:t>
          </a:r>
          <a:r>
            <a:rPr kumimoji="1"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每一避難收容處所應每四年由專業技師執行耐震能力初步評估，並依據評估結果之建議做適當處置</a:t>
          </a:r>
          <a:endParaRPr kumimoji="1" lang="zh-TW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dobe 繁黑體 Std B" pitchFamily="34" charset="-120"/>
            <a:ea typeface="Adobe 繁黑體 Std B" pitchFamily="34" charset="-120"/>
          </a:endParaRPr>
        </a:p>
      </dsp:txBody>
      <dsp:txXfrm>
        <a:off x="5262315" y="1539810"/>
        <a:ext cx="3464636" cy="2951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4687696B-2A16-44B3-8E32-BC0A1FB7FB6B}" type="datetimeFigureOut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zh-TW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anose="020F0502020204030204" pitchFamily="34" charset="0"/>
              </a:defRPr>
            </a:lvl1pPr>
          </a:lstStyle>
          <a:p>
            <a:fld id="{363CFA31-2573-49B4-9998-E569D7F68C97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5340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en-US" smtClean="0">
                <a:ea typeface="新細明體" panose="02020500000000000000" pitchFamily="18" charset="-120"/>
              </a:rPr>
              <a:t>此範本可當作起始檔案，以便提供專案的更新 里程碑的更新。</a:t>
            </a:r>
          </a:p>
          <a:p>
            <a:pPr eaLnBrk="1" hangingPunct="1">
              <a:spcBef>
                <a:spcPct val="0"/>
              </a:spcBef>
            </a:pPr>
            <a:endParaRPr altLang="zh-TW" smtClean="0"/>
          </a:p>
          <a:p>
            <a:pPr eaLnBrk="1" hangingPunct="1">
              <a:spcBef>
                <a:spcPct val="0"/>
              </a:spcBef>
            </a:pPr>
            <a:r>
              <a:rPr altLang="en-US" sz="1100" b="1">
                <a:ea typeface="新細明體" panose="02020500000000000000" pitchFamily="18" charset="-120"/>
              </a:rPr>
              <a:t>章節</a:t>
            </a:r>
            <a:endParaRPr altLang="en-US" sz="1100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altLang="en-US" sz="1100">
                <a:ea typeface="新細明體" panose="02020500000000000000" pitchFamily="18" charset="-120"/>
              </a:rPr>
              <a:t>在投影片上按一下右鍵以新增章節。 章節可協助您組織投影片，或簡化多個作者之間的共同作業。</a:t>
            </a:r>
          </a:p>
          <a:p>
            <a:pPr eaLnBrk="1" hangingPunct="1">
              <a:spcBef>
                <a:spcPct val="0"/>
              </a:spcBef>
            </a:pPr>
            <a:endParaRPr altLang="en-US" sz="1100" b="1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altLang="en-US" sz="1100" b="1">
                <a:ea typeface="新細明體" panose="02020500000000000000" pitchFamily="18" charset="-120"/>
              </a:rPr>
              <a:t>備忘稿</a:t>
            </a:r>
          </a:p>
          <a:p>
            <a:pPr eaLnBrk="1" hangingPunct="1">
              <a:spcBef>
                <a:spcPct val="0"/>
              </a:spcBef>
            </a:pPr>
            <a:r>
              <a:rPr altLang="en-US" sz="1100">
                <a:ea typeface="新細明體" panose="02020500000000000000" pitchFamily="18" charset="-120"/>
              </a:rPr>
              <a:t>使用 </a:t>
            </a:r>
            <a:r>
              <a:rPr altLang="zh-TW" sz="1100"/>
              <a:t>[</a:t>
            </a:r>
            <a:r>
              <a:rPr altLang="en-US" sz="1100">
                <a:ea typeface="新細明體" panose="02020500000000000000" pitchFamily="18" charset="-120"/>
              </a:rPr>
              <a:t>備忘稿</a:t>
            </a:r>
            <a:r>
              <a:rPr altLang="zh-TW" sz="1100"/>
              <a:t>] </a:t>
            </a:r>
            <a:r>
              <a:rPr altLang="en-US" sz="1100">
                <a:ea typeface="新細明體" panose="02020500000000000000" pitchFamily="18" charset="-120"/>
              </a:rPr>
              <a:t>章節記錄交付備忘稿，或提供其他詳細資料給對象。 於簡報期間在 </a:t>
            </a:r>
            <a:r>
              <a:rPr altLang="zh-TW" sz="1100"/>
              <a:t>[</a:t>
            </a:r>
            <a:r>
              <a:rPr altLang="en-US" sz="1100">
                <a:ea typeface="新細明體" panose="02020500000000000000" pitchFamily="18" charset="-120"/>
              </a:rPr>
              <a:t>簡報檢視</a:t>
            </a:r>
            <a:r>
              <a:rPr altLang="zh-TW" sz="1100"/>
              <a:t>] </a:t>
            </a:r>
            <a:r>
              <a:rPr altLang="en-US" sz="1100">
                <a:ea typeface="新細明體" panose="02020500000000000000" pitchFamily="18" charset="-120"/>
              </a:rPr>
              <a:t>中檢視這些備忘稿。 </a:t>
            </a:r>
          </a:p>
          <a:p>
            <a:pPr eaLnBrk="1" hangingPunct="1">
              <a:spcBef>
                <a:spcPct val="0"/>
              </a:spcBef>
            </a:pPr>
            <a:r>
              <a:rPr altLang="en-US" sz="1100">
                <a:ea typeface="新細明體" panose="02020500000000000000" pitchFamily="18" charset="-120"/>
              </a:rPr>
              <a:t>請記住字型大小 </a:t>
            </a:r>
            <a:r>
              <a:rPr altLang="zh-TW" sz="1100"/>
              <a:t>(</a:t>
            </a:r>
            <a:r>
              <a:rPr altLang="en-US" sz="1100">
                <a:ea typeface="新細明體" panose="02020500000000000000" pitchFamily="18" charset="-120"/>
              </a:rPr>
              <a:t>對於協助工具、可見度、影片拍攝及線上生產非常重要</a:t>
            </a:r>
            <a:r>
              <a:rPr altLang="zh-TW" sz="1100"/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zh-TW" sz="1100"/>
          </a:p>
          <a:p>
            <a:pPr eaLnBrk="1" hangingPunct="1">
              <a:spcBef>
                <a:spcPct val="0"/>
              </a:spcBef>
            </a:pPr>
            <a:r>
              <a:rPr altLang="en-US" sz="1100" b="1">
                <a:ea typeface="新細明體" panose="02020500000000000000" pitchFamily="18" charset="-120"/>
              </a:rPr>
              <a:t>協調的色彩 </a:t>
            </a:r>
          </a:p>
          <a:p>
            <a:pPr eaLnBrk="1" hangingPunct="1">
              <a:spcBef>
                <a:spcPct val="0"/>
              </a:spcBef>
            </a:pPr>
            <a:r>
              <a:rPr altLang="en-US" sz="1100">
                <a:ea typeface="新細明體" panose="02020500000000000000" pitchFamily="18" charset="-120"/>
              </a:rPr>
              <a:t>請特別注意圖形、圖表及文字方塊。 </a:t>
            </a:r>
          </a:p>
          <a:p>
            <a:pPr eaLnBrk="1" hangingPunct="1">
              <a:spcBef>
                <a:spcPct val="0"/>
              </a:spcBef>
            </a:pPr>
            <a:r>
              <a:rPr altLang="en-US" sz="1100">
                <a:ea typeface="新細明體" panose="02020500000000000000" pitchFamily="18" charset="-120"/>
              </a:rPr>
              <a:t>考慮出席者將以黑白或 灰階列印。執行測試列印，以確保在進行純黑白及 灰階列印時色彩正確。</a:t>
            </a:r>
          </a:p>
          <a:p>
            <a:pPr eaLnBrk="1" hangingPunct="1">
              <a:spcBef>
                <a:spcPct val="0"/>
              </a:spcBef>
            </a:pPr>
            <a:endParaRPr altLang="en-US" sz="1100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altLang="en-US" sz="1100" b="1">
                <a:ea typeface="新細明體" panose="02020500000000000000" pitchFamily="18" charset="-120"/>
              </a:rPr>
              <a:t>圖形、表格和圖表</a:t>
            </a:r>
          </a:p>
          <a:p>
            <a:pPr eaLnBrk="1" hangingPunct="1">
              <a:spcBef>
                <a:spcPct val="0"/>
              </a:spcBef>
            </a:pPr>
            <a:r>
              <a:rPr altLang="en-US" sz="1100">
                <a:ea typeface="新細明體" panose="02020500000000000000" pitchFamily="18" charset="-120"/>
              </a:rPr>
              <a:t>保持簡單</a:t>
            </a:r>
            <a:r>
              <a:rPr altLang="zh-TW" sz="1100"/>
              <a:t>: </a:t>
            </a:r>
            <a:r>
              <a:rPr altLang="en-US" sz="1100">
                <a:ea typeface="新細明體" panose="02020500000000000000" pitchFamily="18" charset="-120"/>
              </a:rPr>
              <a:t>如果可能，使用一致而不令人分心的樣式和色彩。</a:t>
            </a:r>
          </a:p>
          <a:p>
            <a:pPr eaLnBrk="1" hangingPunct="1">
              <a:spcBef>
                <a:spcPct val="0"/>
              </a:spcBef>
            </a:pPr>
            <a:r>
              <a:rPr altLang="en-US" sz="1100">
                <a:ea typeface="新細明體" panose="02020500000000000000" pitchFamily="18" charset="-120"/>
              </a:rPr>
              <a:t>所有圖表和表格都加上標籤。</a:t>
            </a:r>
          </a:p>
          <a:p>
            <a:pPr eaLnBrk="1" hangingPunct="1">
              <a:spcBef>
                <a:spcPct val="0"/>
              </a:spcBef>
            </a:pPr>
            <a:endParaRPr altLang="en-US" smtClean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endParaRPr altLang="en-US" smtClean="0">
              <a:ea typeface="新細明體" panose="02020500000000000000" pitchFamily="18" charset="-12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76435" indent="-29862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94517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72324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50130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BD72E9A-5789-4543-B404-2B125BB0D69B}" type="slidenum">
              <a:rPr kumimoji="0" lang="zh-TW" altLang="zh-TW">
                <a:latin typeface="Calibri" panose="020F0502020204030204" pitchFamily="34" charset="0"/>
              </a:rPr>
              <a:pPr eaLnBrk="1" hangingPunct="1"/>
              <a:t>1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2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n-US" smtClean="0">
              <a:ea typeface="新細明體" panose="02020500000000000000" pitchFamily="18" charset="-120"/>
            </a:endParaRPr>
          </a:p>
        </p:txBody>
      </p:sp>
      <p:sp>
        <p:nvSpPr>
          <p:cNvPr id="40964" name="投影片編號版面配置區 3"/>
          <p:cNvSpPr txBox="1">
            <a:spLocks noGrp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F7EF09-CDB6-4776-A47A-4DED2785FEFB}" type="slidenum">
              <a:rPr kumimoji="0" lang="zh-TW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1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n-US" smtClean="0">
              <a:ea typeface="新細明體" panose="02020500000000000000" pitchFamily="18" charset="-120"/>
            </a:endParaRPr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B46C1C-95A6-41F7-9493-D49D6B8FC467}" type="slidenum">
              <a:rPr kumimoji="0" lang="zh-TW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1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n-US" smtClean="0">
              <a:ea typeface="新細明體" panose="02020500000000000000" pitchFamily="18" charset="-120"/>
            </a:endParaRPr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B46C1C-95A6-41F7-9493-D49D6B8FC467}" type="slidenum">
              <a:rPr kumimoji="0" lang="zh-TW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76435" indent="-29862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94517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72324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50130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966DDDB-41F1-49FB-8CFD-AE1808E3E044}" type="slidenum">
              <a:rPr kumimoji="0" lang="en-US" altLang="zh-TW">
                <a:latin typeface="Calibri" panose="020F0502020204030204" pitchFamily="34" charset="0"/>
              </a:rPr>
              <a:pPr eaLnBrk="1" hangingPunct="1"/>
              <a:t>8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8" y="4715153"/>
            <a:ext cx="4984961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zh-TW" smtClean="0"/>
          </a:p>
        </p:txBody>
      </p:sp>
    </p:spTree>
    <p:extLst>
      <p:ext uri="{BB962C8B-B14F-4D97-AF65-F5344CB8AC3E}">
        <p14:creationId xmlns:p14="http://schemas.microsoft.com/office/powerpoint/2010/main" val="11780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76435" indent="-29862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94517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72324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50130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6A6763A-C30C-47C1-BB14-22F4A679AC5A}" type="slidenum">
              <a:rPr kumimoji="0" lang="en-US" altLang="zh-TW">
                <a:latin typeface="Calibri" panose="020F0502020204030204" pitchFamily="34" charset="0"/>
              </a:rPr>
              <a:pPr eaLnBrk="1" hangingPunct="1"/>
              <a:t>10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zh-TW" smtClean="0"/>
          </a:p>
        </p:txBody>
      </p:sp>
    </p:spTree>
    <p:extLst>
      <p:ext uri="{BB962C8B-B14F-4D97-AF65-F5344CB8AC3E}">
        <p14:creationId xmlns:p14="http://schemas.microsoft.com/office/powerpoint/2010/main" val="182388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76435" indent="-29862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94517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72324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50130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AB53C3F-B7C4-4584-BE3A-49E526840858}" type="slidenum">
              <a:rPr kumimoji="0" lang="en-US" altLang="zh-TW">
                <a:latin typeface="Calibri" panose="020F0502020204030204" pitchFamily="34" charset="0"/>
              </a:rPr>
              <a:pPr eaLnBrk="1" hangingPunct="1"/>
              <a:t>13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zh-TW" smtClean="0"/>
          </a:p>
        </p:txBody>
      </p:sp>
    </p:spTree>
    <p:extLst>
      <p:ext uri="{BB962C8B-B14F-4D97-AF65-F5344CB8AC3E}">
        <p14:creationId xmlns:p14="http://schemas.microsoft.com/office/powerpoint/2010/main" val="364449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 smtClean="0">
              <a:ea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76435" indent="-29862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94517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72324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50130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E20B37A-A67A-47D8-A264-A345A0142A1E}" type="slidenum">
              <a:rPr kumimoji="0" lang="en-US" altLang="zh-TW">
                <a:latin typeface="Calibri" panose="020F0502020204030204" pitchFamily="34" charset="0"/>
              </a:rPr>
              <a:pPr eaLnBrk="1" hangingPunct="1"/>
              <a:t>32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1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TW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76435" indent="-29862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94517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72324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50130" indent="-23890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CCB64EB-5D30-401D-9691-9D74F5F5B12C}" type="slidenum">
              <a:rPr kumimoji="0" lang="en-US" altLang="zh-TW">
                <a:latin typeface="Calibri" panose="020F0502020204030204" pitchFamily="34" charset="0"/>
              </a:rPr>
              <a:pPr eaLnBrk="1" hangingPunct="1"/>
              <a:t>34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1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8E88-0B01-405B-B8EB-18AC2D407E9A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898989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834008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B09C-380B-43A7-AC77-5EAB805C18B2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79A5C-B585-428A-9D8C-FC4A0557AD1D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561630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6BFA-3AFC-421B-9F42-09837376B27D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E0A3A-8A17-449F-AF71-683167684FD3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510620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4BBF-B96D-4354-ADE0-8AA504749614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CF75-3311-4B0A-82A5-CD34029557EB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46465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B561-7BC2-444F-874D-31DC2D13360E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724AB-8B4D-41F2-A556-D056AF214B67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14816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BB24-B8A9-4419-885F-52E9E9C57ABD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D30FC-1F6B-43B3-915E-A338C6E9AB4F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332413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552E4-7CFA-4A40-AFDB-DA6227652DAF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E63C8-4BFA-4E94-B25B-405C73D9815A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3688648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C3D2-C7CE-495B-AF85-552C8AAD9691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AC385-B90F-4483-AD22-56644C5B0C75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014849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064D-EDE0-4F4A-B92F-F473D8A4DC6F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E9531-1379-4769-8A7E-208C947FA296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20489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5D21-1F33-4EC7-99B5-9FDA57A0D175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5C5B-E93C-445A-AD6C-DD82D39D30B3}" type="slidenum">
              <a:rPr lang="en-US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4270571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844675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EBB076-8CCF-47D0-86CF-D5EA9E4A4279}" type="datetime1">
              <a:rPr lang="zh-TW" altLang="en-US"/>
              <a:pPr>
                <a:defRPr/>
              </a:pPr>
              <a:t>2017/4/11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fld id="{F8C86418-0D37-40B0-A3C6-0A5C838B479F}" type="slidenum">
              <a:rPr lang="en-US" altLang="zh-TW"/>
              <a:pPr/>
              <a:t>‹#›</a:t>
            </a:fld>
            <a:endParaRPr lang="zh-TW" altLang="zh-TW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"/>
          <a:stretch>
            <a:fillRect/>
          </a:stretch>
        </p:blipFill>
        <p:spPr bwMode="auto">
          <a:xfrm>
            <a:off x="-12700" y="0"/>
            <a:ext cx="915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MC900382585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TW" sz="2800" kern="1200">
          <a:solidFill>
            <a:schemeClr val="tx1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微軟正黑體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微軟正黑體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微軟正黑體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微軟正黑體"/>
          <a:cs typeface="微軟正黑體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0" Type="http://schemas.openxmlformats.org/officeDocument/2006/relationships/image" Target="../media/image50.jpeg"/><Relationship Id="rId4" Type="http://schemas.openxmlformats.org/officeDocument/2006/relationships/image" Target="../media/image45.jpe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39.png"/><Relationship Id="rId12" Type="http://schemas.openxmlformats.org/officeDocument/2006/relationships/image" Target="../media/image6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0.jpe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74688" y="1269827"/>
            <a:ext cx="7794625" cy="935037"/>
          </a:xfrm>
        </p:spPr>
        <p:txBody>
          <a:bodyPr/>
          <a:lstStyle/>
          <a:p>
            <a:pPr algn="ctr"/>
            <a:r>
              <a:rPr altLang="en-US" sz="4800" smtClean="0">
                <a:solidFill>
                  <a:srgbClr val="4F6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連江縣</a:t>
            </a:r>
            <a:r>
              <a:rPr lang="zh-TW" altLang="en-US" sz="4800" smtClean="0">
                <a:solidFill>
                  <a:srgbClr val="4F6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避難收容所</a:t>
            </a:r>
            <a:r>
              <a:rPr altLang="en-US" sz="4800" smtClean="0">
                <a:solidFill>
                  <a:srgbClr val="4F6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耐震評估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868143" y="5445720"/>
            <a:ext cx="2880569" cy="863600"/>
          </a:xfrm>
          <a:solidFill>
            <a:srgbClr val="FFFFFF"/>
          </a:solidFill>
        </p:spPr>
        <p:txBody>
          <a:bodyPr/>
          <a:lstStyle/>
          <a:p>
            <a:pPr algn="r">
              <a:lnSpc>
                <a:spcPct val="90000"/>
              </a:lnSpc>
            </a:pPr>
            <a:r>
              <a:rPr altLang="en-US" sz="2400" smtClean="0">
                <a:latin typeface="標楷體" panose="03000509000000000000" pitchFamily="65" charset="-120"/>
                <a:ea typeface="標楷體" panose="03000509000000000000" pitchFamily="65" charset="-120"/>
              </a:rPr>
              <a:t>洪志評  助理教授</a:t>
            </a:r>
          </a:p>
          <a:p>
            <a:pPr algn="r">
              <a:lnSpc>
                <a:spcPct val="90000"/>
              </a:lnSpc>
            </a:pPr>
            <a:r>
              <a:rPr altLang="en-US" sz="2400" smtClean="0">
                <a:latin typeface="標楷體" panose="03000509000000000000" pitchFamily="65" charset="-120"/>
                <a:ea typeface="標楷體" panose="03000509000000000000" pitchFamily="65" charset="-120"/>
              </a:rPr>
              <a:t>土木、結構技師</a:t>
            </a:r>
          </a:p>
        </p:txBody>
      </p:sp>
      <p:sp>
        <p:nvSpPr>
          <p:cNvPr id="3076" name="Rectangle 1027"/>
          <p:cNvSpPr>
            <a:spLocks noChangeArrowheads="1"/>
          </p:cNvSpPr>
          <p:nvPr/>
        </p:nvSpPr>
        <p:spPr bwMode="auto">
          <a:xfrm>
            <a:off x="6342063" y="6362700"/>
            <a:ext cx="25701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None/>
            </a:pPr>
            <a:r>
              <a:rPr kumimoji="0"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kumimoji="0" lang="en-US" altLang="zh-TW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kumimoji="0"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kumimoji="0"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kumimoji="0"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kumimoji="0" lang="en-US" altLang="zh-TW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Tx/>
              <a:buNone/>
            </a:pPr>
            <a:endParaRPr kumimoji="0" lang="ko-KR" altLang="en-US" sz="1600">
              <a:ea typeface="Gulim" panose="020B0600000101010101" pitchFamily="34" charset="-127"/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653517" y="2925440"/>
            <a:ext cx="3836967" cy="8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TW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報告人：陳明仁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1910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323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186238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00488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2291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5194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183" y="1076498"/>
            <a:ext cx="5040313" cy="357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15939"/>
            <a:ext cx="3551237" cy="489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0" name="Group 12"/>
          <p:cNvGrpSpPr>
            <a:grpSpLocks/>
          </p:cNvGrpSpPr>
          <p:nvPr/>
        </p:nvGrpSpPr>
        <p:grpSpPr bwMode="auto">
          <a:xfrm>
            <a:off x="4427538" y="4797822"/>
            <a:ext cx="3887787" cy="2087562"/>
            <a:chOff x="851" y="8694"/>
            <a:chExt cx="4138" cy="2360"/>
          </a:xfrm>
        </p:grpSpPr>
        <p:grpSp>
          <p:nvGrpSpPr>
            <p:cNvPr id="15375" name="Group 13"/>
            <p:cNvGrpSpPr>
              <a:grpSpLocks/>
            </p:cNvGrpSpPr>
            <p:nvPr/>
          </p:nvGrpSpPr>
          <p:grpSpPr bwMode="auto">
            <a:xfrm>
              <a:off x="3041" y="8694"/>
              <a:ext cx="1948" cy="2159"/>
              <a:chOff x="9671" y="414"/>
              <a:chExt cx="2880" cy="3600"/>
            </a:xfrm>
          </p:grpSpPr>
          <p:sp>
            <p:nvSpPr>
              <p:cNvPr id="15395" name="Rectangle 14"/>
              <p:cNvSpPr>
                <a:spLocks noChangeArrowheads="1"/>
              </p:cNvSpPr>
              <p:nvPr/>
            </p:nvSpPr>
            <p:spPr bwMode="auto">
              <a:xfrm>
                <a:off x="10211" y="414"/>
                <a:ext cx="1800" cy="2700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38100" cmpd="dbl">
                <a:solidFill>
                  <a:srgbClr val="DDDDDD">
                    <a:alpha val="50195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96" name="Line 15"/>
              <p:cNvSpPr>
                <a:spLocks noChangeShapeType="1"/>
              </p:cNvSpPr>
              <p:nvPr/>
            </p:nvSpPr>
            <p:spPr bwMode="auto">
              <a:xfrm>
                <a:off x="10211" y="954"/>
                <a:ext cx="1800" cy="0"/>
              </a:xfrm>
              <a:prstGeom prst="line">
                <a:avLst/>
              </a:prstGeom>
              <a:noFill/>
              <a:ln w="38100" cmpd="dbl">
                <a:solidFill>
                  <a:srgbClr val="DDDDDD">
                    <a:alpha val="5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97" name="Line 16"/>
              <p:cNvSpPr>
                <a:spLocks noChangeShapeType="1"/>
              </p:cNvSpPr>
              <p:nvPr/>
            </p:nvSpPr>
            <p:spPr bwMode="auto">
              <a:xfrm>
                <a:off x="10211" y="1494"/>
                <a:ext cx="1800" cy="0"/>
              </a:xfrm>
              <a:prstGeom prst="line">
                <a:avLst/>
              </a:prstGeom>
              <a:noFill/>
              <a:ln w="38100" cmpd="dbl">
                <a:solidFill>
                  <a:srgbClr val="DDDDDD">
                    <a:alpha val="5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98" name="Line 17"/>
              <p:cNvSpPr>
                <a:spLocks noChangeShapeType="1"/>
              </p:cNvSpPr>
              <p:nvPr/>
            </p:nvSpPr>
            <p:spPr bwMode="auto">
              <a:xfrm>
                <a:off x="10211" y="2034"/>
                <a:ext cx="1800" cy="0"/>
              </a:xfrm>
              <a:prstGeom prst="line">
                <a:avLst/>
              </a:prstGeom>
              <a:noFill/>
              <a:ln w="38100" cmpd="dbl">
                <a:solidFill>
                  <a:srgbClr val="DDDDDD">
                    <a:alpha val="5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99" name="Line 18"/>
              <p:cNvSpPr>
                <a:spLocks noChangeShapeType="1"/>
              </p:cNvSpPr>
              <p:nvPr/>
            </p:nvSpPr>
            <p:spPr bwMode="auto">
              <a:xfrm>
                <a:off x="10211" y="2574"/>
                <a:ext cx="1800" cy="0"/>
              </a:xfrm>
              <a:prstGeom prst="line">
                <a:avLst/>
              </a:prstGeom>
              <a:noFill/>
              <a:ln w="38100" cmpd="dbl">
                <a:solidFill>
                  <a:srgbClr val="DDDDDD">
                    <a:alpha val="5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00" name="Line 19"/>
              <p:cNvSpPr>
                <a:spLocks noChangeShapeType="1"/>
              </p:cNvSpPr>
              <p:nvPr/>
            </p:nvSpPr>
            <p:spPr bwMode="auto">
              <a:xfrm>
                <a:off x="11111" y="414"/>
                <a:ext cx="0" cy="2700"/>
              </a:xfrm>
              <a:prstGeom prst="line">
                <a:avLst/>
              </a:prstGeom>
              <a:noFill/>
              <a:ln w="38100" cmpd="dbl">
                <a:solidFill>
                  <a:srgbClr val="DDDDDD">
                    <a:alpha val="5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01" name="Rectangle 20"/>
              <p:cNvSpPr>
                <a:spLocks noChangeArrowheads="1"/>
              </p:cNvSpPr>
              <p:nvPr/>
            </p:nvSpPr>
            <p:spPr bwMode="auto">
              <a:xfrm>
                <a:off x="10211" y="1494"/>
                <a:ext cx="1800" cy="540"/>
              </a:xfrm>
              <a:prstGeom prst="rect">
                <a:avLst/>
              </a:prstGeom>
              <a:solidFill>
                <a:srgbClr val="33CCCC">
                  <a:alpha val="50195"/>
                </a:srgbClr>
              </a:solidFill>
              <a:ln w="38100" cmpd="dbl">
                <a:solidFill>
                  <a:srgbClr val="DDDDDD">
                    <a:alpha val="50195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2" name="Rectangle 21"/>
              <p:cNvSpPr>
                <a:spLocks noChangeArrowheads="1"/>
              </p:cNvSpPr>
              <p:nvPr/>
            </p:nvSpPr>
            <p:spPr bwMode="auto">
              <a:xfrm>
                <a:off x="9671" y="3114"/>
                <a:ext cx="2880" cy="900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solidFill>
                  <a:srgbClr val="DDDDDD">
                    <a:alpha val="50195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376" name="Group 22"/>
            <p:cNvGrpSpPr>
              <a:grpSpLocks/>
            </p:cNvGrpSpPr>
            <p:nvPr/>
          </p:nvGrpSpPr>
          <p:grpSpPr bwMode="auto">
            <a:xfrm>
              <a:off x="851" y="8694"/>
              <a:ext cx="1948" cy="2159"/>
              <a:chOff x="9671" y="414"/>
              <a:chExt cx="2880" cy="3600"/>
            </a:xfrm>
          </p:grpSpPr>
          <p:sp>
            <p:nvSpPr>
              <p:cNvPr id="15387" name="Rectangle 23" descr="水平磚塊"/>
              <p:cNvSpPr>
                <a:spLocks noChangeArrowheads="1"/>
              </p:cNvSpPr>
              <p:nvPr/>
            </p:nvSpPr>
            <p:spPr bwMode="auto">
              <a:xfrm>
                <a:off x="10211" y="414"/>
                <a:ext cx="1800" cy="2700"/>
              </a:xfrm>
              <a:prstGeom prst="rect">
                <a:avLst/>
              </a:prstGeom>
              <a:pattFill prst="horzBrick">
                <a:fgClr>
                  <a:srgbClr val="C0C0C0"/>
                </a:fgClr>
                <a:bgClr>
                  <a:srgbClr val="808080"/>
                </a:bgClr>
              </a:patt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8" name="Line 24"/>
              <p:cNvSpPr>
                <a:spLocks noChangeShapeType="1"/>
              </p:cNvSpPr>
              <p:nvPr/>
            </p:nvSpPr>
            <p:spPr bwMode="auto">
              <a:xfrm>
                <a:off x="10211" y="954"/>
                <a:ext cx="180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89" name="Line 25"/>
              <p:cNvSpPr>
                <a:spLocks noChangeShapeType="1"/>
              </p:cNvSpPr>
              <p:nvPr/>
            </p:nvSpPr>
            <p:spPr bwMode="auto">
              <a:xfrm>
                <a:off x="10211" y="1494"/>
                <a:ext cx="180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90" name="Line 26"/>
              <p:cNvSpPr>
                <a:spLocks noChangeShapeType="1"/>
              </p:cNvSpPr>
              <p:nvPr/>
            </p:nvSpPr>
            <p:spPr bwMode="auto">
              <a:xfrm>
                <a:off x="10211" y="2034"/>
                <a:ext cx="180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91" name="Line 27"/>
              <p:cNvSpPr>
                <a:spLocks noChangeShapeType="1"/>
              </p:cNvSpPr>
              <p:nvPr/>
            </p:nvSpPr>
            <p:spPr bwMode="auto">
              <a:xfrm>
                <a:off x="10211" y="2574"/>
                <a:ext cx="1800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92" name="Line 28"/>
              <p:cNvSpPr>
                <a:spLocks noChangeShapeType="1"/>
              </p:cNvSpPr>
              <p:nvPr/>
            </p:nvSpPr>
            <p:spPr bwMode="auto">
              <a:xfrm>
                <a:off x="11111" y="414"/>
                <a:ext cx="0" cy="270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93" name="Rectangle 29"/>
              <p:cNvSpPr>
                <a:spLocks noChangeArrowheads="1"/>
              </p:cNvSpPr>
              <p:nvPr/>
            </p:nvSpPr>
            <p:spPr bwMode="auto">
              <a:xfrm>
                <a:off x="10211" y="1494"/>
                <a:ext cx="1800" cy="540"/>
              </a:xfrm>
              <a:prstGeom prst="rect">
                <a:avLst/>
              </a:prstGeom>
              <a:gradFill rotWithShape="0">
                <a:gsLst>
                  <a:gs pos="0">
                    <a:srgbClr val="33CCCC"/>
                  </a:gs>
                  <a:gs pos="50000">
                    <a:srgbClr val="9EE7E7"/>
                  </a:gs>
                  <a:gs pos="100000">
                    <a:srgbClr val="33CCCC"/>
                  </a:gs>
                </a:gsLst>
                <a:lin ang="2700000" scaled="1"/>
              </a:gra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94" name="Rectangle 30" descr="再生紙"/>
              <p:cNvSpPr>
                <a:spLocks noChangeArrowheads="1"/>
              </p:cNvSpPr>
              <p:nvPr/>
            </p:nvSpPr>
            <p:spPr bwMode="auto">
              <a:xfrm>
                <a:off x="9671" y="3114"/>
                <a:ext cx="2880" cy="900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77" name="Rectangle 31" descr="水平磚塊"/>
            <p:cNvSpPr>
              <a:spLocks noChangeArrowheads="1"/>
            </p:cNvSpPr>
            <p:nvPr/>
          </p:nvSpPr>
          <p:spPr bwMode="auto">
            <a:xfrm>
              <a:off x="3408" y="8694"/>
              <a:ext cx="1218" cy="648"/>
            </a:xfrm>
            <a:prstGeom prst="rect">
              <a:avLst/>
            </a:prstGeom>
            <a:pattFill prst="horzBrick">
              <a:fgClr>
                <a:srgbClr val="C0C0C0"/>
              </a:fgClr>
              <a:bgClr>
                <a:srgbClr val="808080"/>
              </a:bgClr>
            </a:patt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8" name="Line 32"/>
            <p:cNvSpPr>
              <a:spLocks noChangeShapeType="1"/>
            </p:cNvSpPr>
            <p:nvPr/>
          </p:nvSpPr>
          <p:spPr bwMode="auto">
            <a:xfrm>
              <a:off x="3408" y="9018"/>
              <a:ext cx="1218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79" name="Rectangle 33" descr="再生紙"/>
            <p:cNvSpPr>
              <a:spLocks noChangeArrowheads="1"/>
            </p:cNvSpPr>
            <p:nvPr/>
          </p:nvSpPr>
          <p:spPr bwMode="auto">
            <a:xfrm>
              <a:off x="2921" y="10313"/>
              <a:ext cx="1948" cy="54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0" name="Rectangle 34" descr="水平磚塊"/>
            <p:cNvSpPr>
              <a:spLocks noChangeArrowheads="1"/>
            </p:cNvSpPr>
            <p:nvPr/>
          </p:nvSpPr>
          <p:spPr bwMode="auto">
            <a:xfrm>
              <a:off x="3291" y="9667"/>
              <a:ext cx="1218" cy="648"/>
            </a:xfrm>
            <a:prstGeom prst="rect">
              <a:avLst/>
            </a:prstGeom>
            <a:pattFill prst="horzBrick">
              <a:fgClr>
                <a:srgbClr val="C0C0C0"/>
              </a:fgClr>
              <a:bgClr>
                <a:srgbClr val="808080"/>
              </a:bgClr>
            </a:patt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1" name="Line 35"/>
            <p:cNvSpPr>
              <a:spLocks noChangeShapeType="1"/>
            </p:cNvSpPr>
            <p:nvPr/>
          </p:nvSpPr>
          <p:spPr bwMode="auto">
            <a:xfrm>
              <a:off x="3291" y="9991"/>
              <a:ext cx="1218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2" name="Line 36"/>
            <p:cNvSpPr>
              <a:spLocks noChangeShapeType="1"/>
            </p:cNvSpPr>
            <p:nvPr/>
          </p:nvSpPr>
          <p:spPr bwMode="auto">
            <a:xfrm>
              <a:off x="4017" y="8694"/>
              <a:ext cx="0" cy="64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3" name="AutoShape 37"/>
            <p:cNvSpPr>
              <a:spLocks noChangeArrowheads="1"/>
            </p:cNvSpPr>
            <p:nvPr/>
          </p:nvSpPr>
          <p:spPr bwMode="auto">
            <a:xfrm>
              <a:off x="3286" y="9342"/>
              <a:ext cx="1340" cy="324"/>
            </a:xfrm>
            <a:prstGeom prst="parallelogram">
              <a:avLst>
                <a:gd name="adj" fmla="val 37395"/>
              </a:avLst>
            </a:prstGeom>
            <a:gradFill rotWithShape="0">
              <a:gsLst>
                <a:gs pos="0">
                  <a:srgbClr val="00CCFF"/>
                </a:gs>
                <a:gs pos="50000">
                  <a:srgbClr val="96EAFF"/>
                </a:gs>
                <a:gs pos="100000">
                  <a:srgbClr val="00CCFF"/>
                </a:gs>
              </a:gsLst>
              <a:lin ang="2700000" scaled="1"/>
            </a:gra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4" name="Line 38"/>
            <p:cNvSpPr>
              <a:spLocks noChangeShapeType="1"/>
            </p:cNvSpPr>
            <p:nvPr/>
          </p:nvSpPr>
          <p:spPr bwMode="auto">
            <a:xfrm>
              <a:off x="3900" y="9667"/>
              <a:ext cx="0" cy="64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85" name="AutoShape 39"/>
            <p:cNvSpPr>
              <a:spLocks noChangeArrowheads="1"/>
            </p:cNvSpPr>
            <p:nvPr/>
          </p:nvSpPr>
          <p:spPr bwMode="auto">
            <a:xfrm>
              <a:off x="3535" y="10423"/>
              <a:ext cx="852" cy="324"/>
            </a:xfrm>
            <a:prstGeom prst="leftArrow">
              <a:avLst>
                <a:gd name="adj1" fmla="val 28528"/>
                <a:gd name="adj2" fmla="val 90783"/>
              </a:avLst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6" name="Text Box 40"/>
            <p:cNvSpPr txBox="1">
              <a:spLocks noChangeArrowheads="1"/>
            </p:cNvSpPr>
            <p:nvPr/>
          </p:nvSpPr>
          <p:spPr bwMode="auto">
            <a:xfrm>
              <a:off x="3335" y="10421"/>
              <a:ext cx="1457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900">
                  <a:latin typeface="Times New Roman" panose="02020603050405020304" pitchFamily="18" charset="0"/>
                </a:rPr>
                <a:t>地震方向</a:t>
              </a: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9" name="矩形 6"/>
          <p:cNvSpPr>
            <a:spLocks noChangeArrowheads="1"/>
          </p:cNvSpPr>
          <p:nvPr/>
        </p:nvSpPr>
        <p:spPr bwMode="auto">
          <a:xfrm>
            <a:off x="179512" y="1136938"/>
            <a:ext cx="286372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defRPr/>
            </a:pPr>
            <a:r>
              <a:rPr kumimoji="0"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建築物弱層</a:t>
            </a:r>
          </a:p>
        </p:txBody>
      </p:sp>
      <p:sp>
        <p:nvSpPr>
          <p:cNvPr id="4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720B11F-0E73-4933-9497-A23A4A468BD2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10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179512" y="476672"/>
            <a:ext cx="4608512" cy="529208"/>
            <a:chOff x="179512" y="620688"/>
            <a:chExt cx="2088232" cy="529208"/>
          </a:xfrm>
        </p:grpSpPr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(3/11)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5" descr="騎樓式街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036" y="2205368"/>
            <a:ext cx="6701642" cy="45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79512" y="1352962"/>
            <a:ext cx="388843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defRPr/>
            </a:pPr>
            <a:r>
              <a:rPr kumimoji="0"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典型的街屋住宅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3A734E8-7848-4046-8C8F-6FAA89B16590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11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9512" y="674693"/>
            <a:ext cx="4608512" cy="529208"/>
            <a:chOff x="179512" y="620688"/>
            <a:chExt cx="2088232" cy="529208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(4/11)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47450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3502025"/>
            <a:ext cx="4770438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476499" y="1556792"/>
            <a:ext cx="2295301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defRPr/>
            </a:pPr>
            <a:r>
              <a:rPr kumimoji="0"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學校倒塌</a:t>
            </a: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11A0CBF-155A-443C-9DFD-64950CF3BE6D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12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9512" y="674693"/>
            <a:ext cx="4608512" cy="529208"/>
            <a:chOff x="179512" y="620688"/>
            <a:chExt cx="2088232" cy="52920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(5/11)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GK27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920" y="2097112"/>
            <a:ext cx="696016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79512" y="1260049"/>
            <a:ext cx="518457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學校教室的危險</a:t>
            </a:r>
            <a:r>
              <a:rPr kumimoji="0"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結構弱向</a:t>
            </a:r>
          </a:p>
        </p:txBody>
      </p:sp>
      <p:pic>
        <p:nvPicPr>
          <p:cNvPr id="18438" name="Picture 2" descr="GK27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22" y="4329384"/>
            <a:ext cx="8917357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05B20B4-FEE1-4D96-8438-C572CD5DA2C6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13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9512" y="548680"/>
            <a:ext cx="4608512" cy="529208"/>
            <a:chOff x="179512" y="620688"/>
            <a:chExt cx="2088232" cy="529208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(6/11)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53250" y="64643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FC1D47-155C-4FDC-AAF0-B7946264C0BD}" type="slidenum">
              <a:rPr lang="zh-TW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6" descr="Zcode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1" y="2133376"/>
            <a:ext cx="3535061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7" descr="Zcode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25384"/>
            <a:ext cx="3633934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字方塊 3"/>
          <p:cNvSpPr txBox="1">
            <a:spLocks noChangeArrowheads="1"/>
          </p:cNvSpPr>
          <p:nvPr/>
        </p:nvSpPr>
        <p:spPr bwMode="auto">
          <a:xfrm>
            <a:off x="611560" y="2133376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0070C0"/>
                </a:solidFill>
                <a:latin typeface="Century Gothic" panose="020B0502020202020204" pitchFamily="34" charset="0"/>
              </a:rPr>
              <a:t>1974</a:t>
            </a:r>
            <a:endParaRPr lang="zh-TW" altLang="en-US" sz="2800" b="1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62" name="文字方塊 4"/>
          <p:cNvSpPr txBox="1">
            <a:spLocks noChangeArrowheads="1"/>
          </p:cNvSpPr>
          <p:nvPr/>
        </p:nvSpPr>
        <p:spPr bwMode="auto">
          <a:xfrm>
            <a:off x="4932040" y="2276872"/>
            <a:ext cx="98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0070C0"/>
                </a:solidFill>
                <a:latin typeface="Century Gothic" panose="020B0502020202020204" pitchFamily="34" charset="0"/>
              </a:rPr>
              <a:t>1982</a:t>
            </a:r>
            <a:endParaRPr lang="zh-TW" altLang="en-US" sz="2800" b="1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79512" y="1188041"/>
            <a:ext cx="446449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台灣耐震規範的演進 </a:t>
            </a:r>
            <a:r>
              <a:rPr kumimoji="0"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I</a:t>
            </a:r>
            <a:endParaRPr kumimoji="0"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9512" y="458669"/>
            <a:ext cx="4608512" cy="529208"/>
            <a:chOff x="179512" y="620688"/>
            <a:chExt cx="2088232" cy="529208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(7/11)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Zcod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31" y="2133376"/>
            <a:ext cx="3774802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6" descr="ZoneMap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1" y="2133376"/>
            <a:ext cx="3648095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26" descr="CodeZone_1997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100806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字方塊 4"/>
          <p:cNvSpPr txBox="1">
            <a:spLocks noChangeArrowheads="1"/>
          </p:cNvSpPr>
          <p:nvPr/>
        </p:nvSpPr>
        <p:spPr bwMode="auto">
          <a:xfrm>
            <a:off x="1835150" y="1752997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Century Gothic" panose="020B0502020202020204" pitchFamily="34" charset="0"/>
              </a:rPr>
              <a:t>1997</a:t>
            </a:r>
            <a:endParaRPr lang="zh-TW" altLang="en-US" sz="2800">
              <a:latin typeface="Century Gothic" panose="020B0502020202020204" pitchFamily="34" charset="0"/>
            </a:endParaRPr>
          </a:p>
        </p:txBody>
      </p:sp>
      <p:sp>
        <p:nvSpPr>
          <p:cNvPr id="20486" name="文字方塊 5"/>
          <p:cNvSpPr txBox="1">
            <a:spLocks noChangeArrowheads="1"/>
          </p:cNvSpPr>
          <p:nvPr/>
        </p:nvSpPr>
        <p:spPr bwMode="auto">
          <a:xfrm>
            <a:off x="5292725" y="1608981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Century Gothic" panose="020B0502020202020204" pitchFamily="34" charset="0"/>
              </a:rPr>
              <a:t>1999 </a:t>
            </a:r>
            <a:r>
              <a:rPr lang="zh-TW" altLang="en-US" sz="2800">
                <a:latin typeface="Century Gothic" panose="020B0502020202020204" pitchFamily="34" charset="0"/>
              </a:rPr>
              <a:t>緊急命令</a:t>
            </a:r>
          </a:p>
        </p:txBody>
      </p:sp>
      <p:sp>
        <p:nvSpPr>
          <p:cNvPr id="20487" name="矩形 2"/>
          <p:cNvSpPr>
            <a:spLocks noChangeArrowheads="1"/>
          </p:cNvSpPr>
          <p:nvPr/>
        </p:nvSpPr>
        <p:spPr bwMode="auto">
          <a:xfrm>
            <a:off x="8604250" y="63722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BA1A51-E2E0-40E5-8904-35B6CC554987}" type="slidenum">
              <a:rPr lang="zh-TW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800">
              <a:latin typeface="Century Gothic" panose="020B0502020202020204" pitchFamily="34" charset="0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179511" y="1188041"/>
            <a:ext cx="453650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台灣耐震規範的演進 </a:t>
            </a:r>
            <a:r>
              <a:rPr kumimoji="0"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II</a:t>
            </a:r>
            <a:endParaRPr kumimoji="0"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79512" y="548680"/>
            <a:ext cx="4608512" cy="529208"/>
            <a:chOff x="179512" y="620688"/>
            <a:chExt cx="2088232" cy="529208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(8/11)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2250" y="-1395413"/>
            <a:ext cx="8229600" cy="914400"/>
          </a:xfrm>
        </p:spPr>
        <p:txBody>
          <a:bodyPr/>
          <a:lstStyle/>
          <a:p>
            <a:pPr>
              <a:defRPr/>
            </a:pPr>
            <a:r>
              <a:rPr kumimoji="1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中央氣象局震度分級</a:t>
            </a:r>
          </a:p>
        </p:txBody>
      </p:sp>
      <p:pic>
        <p:nvPicPr>
          <p:cNvPr id="21507" name="Picture 2" descr="http://w3.ncree.org/safehome/ncr01/a03/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89" y="1628800"/>
            <a:ext cx="8339023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群組 10"/>
          <p:cNvGrpSpPr>
            <a:grpSpLocks/>
          </p:cNvGrpSpPr>
          <p:nvPr/>
        </p:nvGrpSpPr>
        <p:grpSpPr bwMode="auto">
          <a:xfrm>
            <a:off x="436563" y="2205038"/>
            <a:ext cx="8383587" cy="1819275"/>
            <a:chOff x="436567" y="1305468"/>
            <a:chExt cx="8383905" cy="2016224"/>
          </a:xfrm>
        </p:grpSpPr>
        <p:sp>
          <p:nvSpPr>
            <p:cNvPr id="21513" name="文字方塊 11"/>
            <p:cNvSpPr txBox="1">
              <a:spLocks noChangeArrowheads="1"/>
            </p:cNvSpPr>
            <p:nvPr/>
          </p:nvSpPr>
          <p:spPr bwMode="auto">
            <a:xfrm>
              <a:off x="436567" y="2798472"/>
              <a:ext cx="37753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我國耐震規範設計水準</a:t>
              </a:r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3564061" y="2313579"/>
              <a:ext cx="647725" cy="54012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4211785" y="1305468"/>
              <a:ext cx="4608687" cy="1008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179511" y="1116033"/>
            <a:ext cx="396044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中央氣象局震度分級</a:t>
            </a:r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1754F890-3AAB-4AFC-8EA2-C8C69B8F7092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16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79512" y="404664"/>
            <a:ext cx="4608512" cy="529208"/>
            <a:chOff x="179512" y="620688"/>
            <a:chExt cx="2088232" cy="529208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(9/11)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-1539875"/>
            <a:ext cx="6923087" cy="1039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1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目前建築物耐震設計規範規定 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179388" y="2276053"/>
            <a:ext cx="52562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639763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279525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554163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7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kumimoji="0" lang="zh-TW" altLang="en-US" sz="26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一般建築依照建築物耐震設計規範規定，要達到「小震不壞、中震可修、</a:t>
            </a:r>
            <a:r>
              <a:rPr kumimoji="0" lang="zh-TW" altLang="en-US" sz="2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大震不倒</a:t>
            </a:r>
            <a:r>
              <a:rPr kumimoji="0" lang="zh-TW" altLang="en-US" sz="26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」的要求 </a:t>
            </a:r>
          </a:p>
          <a:p>
            <a:pPr>
              <a:lnSpc>
                <a:spcPts val="37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kumimoji="0" lang="zh-TW" altLang="en-US" sz="26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kumimoji="0" lang="en-US" altLang="zh-TW" sz="26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94</a:t>
            </a:r>
            <a:r>
              <a:rPr kumimoji="0" lang="zh-TW" altLang="en-US" sz="26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年公告之耐震規範，防止倒塌的設計震度</a:t>
            </a:r>
            <a:r>
              <a:rPr kumimoji="0" lang="en-US" altLang="zh-TW" sz="26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6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大震</a:t>
            </a:r>
            <a:r>
              <a:rPr kumimoji="0" lang="en-US" altLang="zh-TW" sz="26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6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如右圖，在此震度下，建築物可產生嚴重破壞，但不可倒塌</a:t>
            </a:r>
            <a:endParaRPr kumimoji="0" lang="en-US" altLang="zh-TW" sz="2600" b="1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5435600" y="1988963"/>
            <a:ext cx="3344863" cy="4824413"/>
            <a:chOff x="3515" y="799"/>
            <a:chExt cx="2107" cy="3039"/>
          </a:xfrm>
        </p:grpSpPr>
        <p:pic>
          <p:nvPicPr>
            <p:cNvPr id="2253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42" t="2953" r="3888" b="2568"/>
            <a:stretch>
              <a:fillRect/>
            </a:stretch>
          </p:blipFill>
          <p:spPr bwMode="auto">
            <a:xfrm>
              <a:off x="3515" y="799"/>
              <a:ext cx="2107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Rectangle 6"/>
            <p:cNvSpPr>
              <a:spLocks noChangeArrowheads="1"/>
            </p:cNvSpPr>
            <p:nvPr/>
          </p:nvSpPr>
          <p:spPr bwMode="auto">
            <a:xfrm>
              <a:off x="3878" y="1389"/>
              <a:ext cx="317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Century Gothic" panose="020B0502020202020204" pitchFamily="34" charset="0"/>
              </a:endParaRPr>
            </a:p>
          </p:txBody>
        </p:sp>
        <p:sp>
          <p:nvSpPr>
            <p:cNvPr id="22540" name="Text Box 7"/>
            <p:cNvSpPr txBox="1">
              <a:spLocks noChangeArrowheads="1"/>
            </p:cNvSpPr>
            <p:nvPr/>
          </p:nvSpPr>
          <p:spPr bwMode="auto">
            <a:xfrm>
              <a:off x="3833" y="1389"/>
              <a:ext cx="408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zh-TW" sz="1400" b="1">
                  <a:latin typeface="Times New Roman" panose="02020603050405020304" pitchFamily="18" charset="0"/>
                </a:rPr>
                <a:t>0.40g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zh-TW" sz="1400" b="1">
                  <a:latin typeface="Times New Roman" panose="02020603050405020304" pitchFamily="18" charset="0"/>
                </a:rPr>
                <a:t>0.36g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zh-TW" sz="1400" b="1">
                  <a:latin typeface="Times New Roman" panose="02020603050405020304" pitchFamily="18" charset="0"/>
                </a:rPr>
                <a:t>0.32g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kumimoji="0" lang="en-US" altLang="zh-TW" sz="1400" b="1">
                  <a:latin typeface="Times New Roman" panose="02020603050405020304" pitchFamily="18" charset="0"/>
                </a:rPr>
                <a:t>0.28g</a:t>
              </a:r>
            </a:p>
          </p:txBody>
        </p:sp>
      </p:grpSp>
      <p:sp>
        <p:nvSpPr>
          <p:cNvPr id="22533" name="文字方塊 8"/>
          <p:cNvSpPr txBox="1">
            <a:spLocks noChangeArrowheads="1"/>
          </p:cNvSpPr>
          <p:nvPr/>
        </p:nvSpPr>
        <p:spPr bwMode="auto">
          <a:xfrm>
            <a:off x="6754514" y="2041029"/>
            <a:ext cx="98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Century Gothic" panose="020B0502020202020204" pitchFamily="34" charset="0"/>
              </a:rPr>
              <a:t>2005</a:t>
            </a:r>
            <a:endParaRPr lang="zh-TW" altLang="en-US" sz="2800">
              <a:latin typeface="Century Gothic" panose="020B0502020202020204" pitchFamily="34" charset="0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179511" y="1268760"/>
            <a:ext cx="554461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目前建築物耐震設計規範規定</a:t>
            </a:r>
          </a:p>
        </p:txBody>
      </p:sp>
      <p:sp>
        <p:nvSpPr>
          <p:cNvPr id="1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4C40F89-211A-4EE3-BD6A-FCD36BB2DAA0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17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79512" y="620688"/>
            <a:ext cx="4608512" cy="529208"/>
            <a:chOff x="179512" y="620688"/>
            <a:chExt cx="2088232" cy="529208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(10/11)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6"/>
          <p:cNvSpPr>
            <a:spLocks noChangeArrowheads="1"/>
          </p:cNvSpPr>
          <p:nvPr/>
        </p:nvSpPr>
        <p:spPr bwMode="auto">
          <a:xfrm>
            <a:off x="318915" y="1268760"/>
            <a:ext cx="310095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lvl="1">
              <a:defRPr/>
            </a:pPr>
            <a:r>
              <a:rPr kumimoji="0"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華康唐風隸"/>
              </a:rPr>
              <a:t>躲在哪比較安全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724525" y="645318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hlink"/>
                </a:solidFill>
                <a:latin typeface="Arial" charset="0"/>
                <a:ea typeface="標楷體" pitchFamily="65" charset="-120"/>
              </a:rPr>
              <a:t>國震中心</a:t>
            </a:r>
            <a:r>
              <a:rPr lang="en-US" altLang="zh-TW" dirty="0">
                <a:solidFill>
                  <a:schemeClr val="hlink"/>
                </a:solidFill>
                <a:latin typeface="Arial" charset="0"/>
                <a:ea typeface="標楷體" pitchFamily="65" charset="-120"/>
              </a:rPr>
              <a:t>-</a:t>
            </a:r>
            <a:r>
              <a:rPr lang="zh-TW" altLang="en-US" dirty="0">
                <a:solidFill>
                  <a:schemeClr val="hlink"/>
                </a:solidFill>
                <a:latin typeface="Arial" charset="0"/>
                <a:ea typeface="標楷體" pitchFamily="65" charset="-120"/>
              </a:rPr>
              <a:t>安全耐震的家</a:t>
            </a: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88125" y="644842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016D6F4B-0A1D-4823-92D2-057F308587B4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18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44" y="1916832"/>
            <a:ext cx="3674948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355" y="1845064"/>
            <a:ext cx="337908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23561" name="Rectangle 5"/>
          <p:cNvSpPr>
            <a:spLocks noChangeArrowheads="1"/>
          </p:cNvSpPr>
          <p:nvPr/>
        </p:nvSpPr>
        <p:spPr bwMode="auto">
          <a:xfrm>
            <a:off x="1764234" y="3717032"/>
            <a:ext cx="1871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電梯間旁   </a:t>
            </a:r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5939433" y="3860403"/>
            <a:ext cx="15128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柱子旁   </a:t>
            </a:r>
          </a:p>
        </p:txBody>
      </p:sp>
      <p:pic>
        <p:nvPicPr>
          <p:cNvPr id="23563" name="Snagit_PPT24B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4"/>
          <a:stretch/>
        </p:blipFill>
        <p:spPr bwMode="auto">
          <a:xfrm>
            <a:off x="848512" y="4437344"/>
            <a:ext cx="7446977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179512" y="548680"/>
            <a:ext cx="4608512" cy="529208"/>
            <a:chOff x="179512" y="620688"/>
            <a:chExt cx="2088232" cy="529208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(11/11)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8604250" y="63722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DDB353-B671-48D3-9F28-ED09BB0808A9}" type="slidenum">
              <a:rPr lang="zh-TW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800">
              <a:latin typeface="Century Gothic" panose="020B0502020202020204" pitchFamily="34" charset="0"/>
            </a:endParaRPr>
          </a:p>
        </p:txBody>
      </p:sp>
      <p:grpSp>
        <p:nvGrpSpPr>
          <p:cNvPr id="25603" name="群組 5"/>
          <p:cNvGrpSpPr>
            <a:grpSpLocks/>
          </p:cNvGrpSpPr>
          <p:nvPr/>
        </p:nvGrpSpPr>
        <p:grpSpPr bwMode="auto">
          <a:xfrm>
            <a:off x="755650" y="1812180"/>
            <a:ext cx="7632700" cy="4929188"/>
            <a:chOff x="1691680" y="2276872"/>
            <a:chExt cx="6521541" cy="5546773"/>
          </a:xfrm>
        </p:grpSpPr>
        <p:pic>
          <p:nvPicPr>
            <p:cNvPr id="25608" name="Snagit_PPT91D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2" y="2276872"/>
              <a:ext cx="6430001" cy="5468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691680" y="2276872"/>
              <a:ext cx="5256026" cy="2161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39840" y="7389549"/>
              <a:ext cx="473381" cy="43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5975350" y="6413500"/>
            <a:ext cx="241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資料來源：</a:t>
            </a: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NCREE</a:t>
            </a:r>
            <a:endParaRPr lang="zh-TW" altLang="en-US" sz="2000" b="1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754399" y="1188041"/>
            <a:ext cx="511374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建物耐震評估補強作業流程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79512" y="476672"/>
            <a:ext cx="4608512" cy="529208"/>
            <a:chOff x="179512" y="620688"/>
            <a:chExt cx="2088232" cy="529208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現行耐震初評方式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(1/3)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62F77FE-5B4D-45A6-8828-47D17C31A36E}" type="slidenum">
              <a:rPr kumimoji="0" lang="en-US" altLang="zh-TW">
                <a:solidFill>
                  <a:srgbClr val="898989"/>
                </a:solidFill>
                <a:latin typeface="Georgia" panose="02040502050405020303" pitchFamily="18" charset="0"/>
              </a:rPr>
              <a:pPr eaLnBrk="1" hangingPunct="1"/>
              <a:t>2</a:t>
            </a:fld>
            <a:endParaRPr kumimoji="0" lang="zh-TW" altLang="zh-TW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746714F-A085-46FD-8121-4C521B52DBD4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2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gray">
          <a:xfrm>
            <a:off x="2657475" y="1747838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FFF4"/>
              </a:gs>
              <a:gs pos="100000">
                <a:srgbClr val="66FFCC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gray">
          <a:xfrm>
            <a:off x="3059113" y="1693863"/>
            <a:ext cx="3644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前言</a:t>
            </a:r>
          </a:p>
        </p:txBody>
      </p:sp>
      <p:sp>
        <p:nvSpPr>
          <p:cNvPr id="4104" name="AutoShape 14"/>
          <p:cNvSpPr>
            <a:spLocks noChangeArrowheads="1"/>
          </p:cNvSpPr>
          <p:nvPr/>
        </p:nvSpPr>
        <p:spPr bwMode="gray">
          <a:xfrm>
            <a:off x="2657475" y="431165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F4DF"/>
              </a:gs>
              <a:gs pos="100000">
                <a:srgbClr val="00CC66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gray">
          <a:xfrm>
            <a:off x="2657475" y="4305300"/>
            <a:ext cx="4343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28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避難收容所耐震評估結果</a:t>
            </a:r>
            <a:endParaRPr kumimoji="0" lang="zh-TW" altLang="en-US" sz="2800" b="1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4108" name="矩形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10683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23"/>
          <p:cNvSpPr txBox="1">
            <a:spLocks noChangeArrowheads="1"/>
          </p:cNvSpPr>
          <p:nvPr/>
        </p:nvSpPr>
        <p:spPr bwMode="auto">
          <a:xfrm>
            <a:off x="439738" y="1330325"/>
            <a:ext cx="8921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綱</a:t>
            </a:r>
            <a:endParaRPr kumimoji="0" lang="zh-TW" altLang="en-US" sz="4000" b="1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唐風隸"/>
            </a:endParaRPr>
          </a:p>
        </p:txBody>
      </p:sp>
      <p:sp>
        <p:nvSpPr>
          <p:cNvPr id="4110" name="AutoShape 18"/>
          <p:cNvSpPr>
            <a:spLocks noChangeArrowheads="1"/>
          </p:cNvSpPr>
          <p:nvPr/>
        </p:nvSpPr>
        <p:spPr bwMode="gray">
          <a:xfrm>
            <a:off x="2657475" y="520065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E9D4"/>
              </a:gs>
              <a:gs pos="100000">
                <a:srgbClr val="339933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112" name="Text Box 20"/>
          <p:cNvSpPr txBox="1">
            <a:spLocks noChangeArrowheads="1"/>
          </p:cNvSpPr>
          <p:nvPr/>
        </p:nvSpPr>
        <p:spPr bwMode="gray">
          <a:xfrm>
            <a:off x="2657475" y="5175250"/>
            <a:ext cx="4360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結語</a:t>
            </a:r>
          </a:p>
        </p:txBody>
      </p:sp>
      <p:sp>
        <p:nvSpPr>
          <p:cNvPr id="4114" name="AutoShape 10"/>
          <p:cNvSpPr>
            <a:spLocks noChangeArrowheads="1"/>
          </p:cNvSpPr>
          <p:nvPr/>
        </p:nvSpPr>
        <p:spPr bwMode="gray">
          <a:xfrm>
            <a:off x="2657475" y="26463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FFE9"/>
              </a:gs>
              <a:gs pos="100000">
                <a:srgbClr val="00FF99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116" name="Text Box 12"/>
          <p:cNvSpPr txBox="1">
            <a:spLocks noChangeArrowheads="1"/>
          </p:cNvSpPr>
          <p:nvPr/>
        </p:nvSpPr>
        <p:spPr bwMode="gray">
          <a:xfrm>
            <a:off x="2914650" y="2636838"/>
            <a:ext cx="3960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28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地震災害預防與應變</a:t>
            </a:r>
            <a:endParaRPr kumimoji="0" lang="zh-TW" altLang="en-US" sz="2800" b="1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118" name="AutoShape 14"/>
          <p:cNvSpPr>
            <a:spLocks noChangeArrowheads="1"/>
          </p:cNvSpPr>
          <p:nvPr/>
        </p:nvSpPr>
        <p:spPr bwMode="gray">
          <a:xfrm>
            <a:off x="2657475" y="34845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F4DF"/>
              </a:gs>
              <a:gs pos="100000">
                <a:srgbClr val="00CC66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120" name="Text Box 16"/>
          <p:cNvSpPr txBox="1">
            <a:spLocks noChangeArrowheads="1"/>
          </p:cNvSpPr>
          <p:nvPr/>
        </p:nvSpPr>
        <p:spPr bwMode="gray">
          <a:xfrm>
            <a:off x="3201988" y="3478213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2800" b="1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現行耐震初評方式</a:t>
            </a:r>
            <a:endParaRPr kumimoji="0" lang="zh-TW" altLang="en-US" sz="2800" b="1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107504" y="980728"/>
            <a:ext cx="482453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既有建物耐震能力評估</a:t>
            </a:r>
            <a:r>
              <a:rPr kumimoji="0"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(I)</a:t>
            </a:r>
            <a:endParaRPr kumimoji="0"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0" name="矩形 2"/>
          <p:cNvSpPr>
            <a:spLocks noChangeArrowheads="1"/>
          </p:cNvSpPr>
          <p:nvPr/>
        </p:nvSpPr>
        <p:spPr bwMode="auto">
          <a:xfrm>
            <a:off x="8604250" y="63722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6CDA28-972E-4078-B028-AF5BB8E56428}" type="slidenum">
              <a:rPr lang="zh-TW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800">
              <a:latin typeface="Century Gothic" panose="020B0502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644955"/>
            <a:ext cx="7200805" cy="5096413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179512" y="332656"/>
            <a:ext cx="4608512" cy="529208"/>
            <a:chOff x="179512" y="620688"/>
            <a:chExt cx="2088232" cy="529208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現行耐震初評方式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(2/3)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2"/>
          <p:cNvSpPr>
            <a:spLocks noChangeArrowheads="1"/>
          </p:cNvSpPr>
          <p:nvPr/>
        </p:nvSpPr>
        <p:spPr bwMode="auto">
          <a:xfrm>
            <a:off x="8604250" y="63722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77246F-7769-4BCE-A37A-8C5351A12BDA}" type="slidenum">
              <a:rPr lang="zh-TW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800">
              <a:latin typeface="Century Gothic" panose="020B0502020202020204" pitchFamily="34" charset="0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323529" y="1116033"/>
            <a:ext cx="504056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既有建物耐震能力評估</a:t>
            </a:r>
            <a:r>
              <a:rPr kumimoji="0"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(II)</a:t>
            </a:r>
            <a:endParaRPr kumimoji="0"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916832"/>
            <a:ext cx="7200805" cy="482453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79512" y="379512"/>
            <a:ext cx="4608512" cy="529208"/>
            <a:chOff x="179512" y="620688"/>
            <a:chExt cx="2088232" cy="52920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現行耐震初評方式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(3/3)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4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278693" y="500021"/>
            <a:ext cx="8516514" cy="6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223" rIns="0" bIns="42223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484632" eaLnBrk="1" hangingPunct="1">
              <a:defRPr/>
            </a:pPr>
            <a:r>
              <a:rPr lang="zh-TW" alt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南竿鄉疏散避難場所位置</a:t>
            </a:r>
          </a:p>
        </p:txBody>
      </p:sp>
      <p:pic>
        <p:nvPicPr>
          <p:cNvPr id="45060" name="圖片 49" descr="C:\Users\pc-chen\Desktop\期中報告稿\修改資料\地圖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6832" r="4475" b="7076"/>
          <a:stretch>
            <a:fillRect/>
          </a:stretch>
        </p:blipFill>
        <p:spPr bwMode="auto">
          <a:xfrm>
            <a:off x="881063" y="1404938"/>
            <a:ext cx="77565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8" descr="data:image/jpeg;base64,/9j/4AAQSkZJRgABAQAAAQABAAD/2wCEAAkGBwgHEBUTBxQUFhQXFxYaGRUXFRsdGBwbFxwiGBwWHhgYHigiHx0lHRofJTEiJysuMC4yGSAzPjMsNygtLiwBCgoKDg0OGxAQGzIkICQyLjQyLCwsLiwsLjQsMTQsLCwsLywtLCwsLCwsLCwsLCwsLCwsLCwsLCwsLCwsLCwsLP/AABEIAMEBBgMBEQACEQEDEQH/xAAcAAEBAAIDAQEAAAAAAAAAAAAABwMGAgQFCAH/xABLEAACAQEDBAoPBwIEBwAAAAAAAQIDBAURBgchMRIyNUFRYXJzk7EVFhciM1JTcXSBksPR0+ITNEKRocLwYrIUgqKzI0Njg8Hh8f/EABoBAQEAAwEBAAAAAAAAAAAAAAAFAgMEAQb/xAAvEQEAAgEDAgUDBAICAwAAAAAAAQIDBBExBYEUFSEzYRIikTJBUXFCsaHBEyND/9oADAMBAAIRAxEAPwC4gAAAAAAAAAAAAAAAAAAAAAAAAAAAAAAAAAAAAAAAAAAAAGnXvflno0v8TfNepSs8pSjRo0tE6iT0VHOPf98ouSUXFKMlji9WzFitknasMMmSuON7Nf7eskvGvHp6vzjp8vzfH5c/jcR29ZJeNePT1fnDy/N8fk8biO3rJLxrx6er84eX5vj8njcR29ZJeNePT1fnDy/N8fk8biO3rJLxrx6er84eX5vj8njcR29ZJeNePT1fnDy/N8fk8biO3rJLxrx6er84eX5vj8njcR29ZJeNePT1fnDy/N8fk8biO3rJLxrx6er84eX5vj8njcR29ZJeNePT1fnDy/N8fk8biO3rJLxrx6er84eX5vj8njcR29ZJeNePT1fnDy/N8fk8biO3rJLxrx6er84eX5vj8njcR29ZJeNePT1fnDy/N8fk8biO3rJLxrx6er84eX5vj8njcR29ZJeNePT1fnDy/N8fk8biO3rJLxrx6er84eX5vj8njcR29ZJeNePT1fnDy/N8fk8bie1deUNltFGdpuCvVqU6GmvZ62MpqGDcpQk8Z7NRTaWMoy2Ljgm9lHny4b4p2tDfjy1yRvVuyaeo1Nj9AAAAAAAAAAAAABFc4u5t08x7umU+m827J+v4hPCumgAAAAAAAAAAAAAAAAAAAUPNLtbw9HXVMl9T4r3UNB/ksdh8FDkR6iSpM4AAAAAAAAAAAAAIpnG3NunmPd0in03m3ZP1/EJ6V00AAAAAAB2rtu623rUVK7qcqk3+GK3uFvUlxvQYXyVpG9p2ZUpa87Vb9d2aG860cbfXp0n4sYuo153jFY+bEn26lWJ+2u7troJ/eXO3Zn7wpxxsNppzfBODh+qchXqVf8qltBO3pLQ74ue8LkqfZ3pTlTlvY6muGMloa8x3Y8tMkb1lx5MVsc7Wh0DawAAAAAAAUPNLtbf6OuqZL6nxXuoaDmyx2HwUORHqJKkzgAAAAAAAAAAAAAimcbc26eY93SKfTebdk/X8QnpXTQAAAAAM9hsle31YUrKsZzkoxXG3h+XCzC94pWbT+zKlZtaIh9F5J5N2PJmgqdlScng6lTDTOXDxJby3vzb+dzZrZbfVK3ixRjrtDuXpfN23Qk7zq06aerZSSb8y1v1GNMdr/pjdna9a8y4XVf103xirsrU6jWuMZd8lwuOvDjF8V6fqjZ5XJW36ZfmUNx2LKChKjeEcU9KkttCW9OL3mv10p4pnuLLbHb6qmTHXJXaz50vy67RctoqULXtqcsMd5rXGS4mmn6z6HFkjJSLQh5Mc0tNZdA2sAAAAAAKHml2tv9HXVMl9T4r3UNBzZY7D4KHIj1ElSZwAAAAAAAAAAAAARTONubdPMe7pFPpvNuyfr+IT0rpoAAAAAG9ZnLJC03lsprwdGpNcpuMOqcjg6hbbFt/MuzQ13ybrZbrTCxUp1KmqEJSfmisX1EWI3mIVZnaN3zLe152u+K0q1vlspzfqS3orgit5H0uPHXHX6aoOTJN7byw2O1Wiw1I1LHJwqQeMZLWn/N7fMrVi0fTbhjW01neH0tk9ePZeyUa7WDqU4ya3k2tK82OJ81kp9F5r/C9jt9VYlLc+FjhStNnqx11Kc4v/ALbTT/1/oVOm2+21U/X19YlNSm4AAAAAAKHml2tv9HXVMl9T4r3UNBzZY7D4KHIj1ElSZwAAAAAAAAAAAAARTONubdPMe7pFPpvNuyfr+IT0rpoAAAAAG65obdCx3nGNT/m050159E1/Zh6zh6hSbYt/4l16K22Tb+VztNCFqhKFbayi4vzSWD/RkSJ2neFaY3jZ82ZSXBbsnKzpW9PDF7Cph3s470k+tbx9Hhz1y13hDy4bY7bSwXNdNuvuqqV2wc5v2YrxpPeiuHreg9y5a46/VZjjxWvO0PpK5bvp3TZ6VCk8VThGOPDgsG/W9PrPnL3m9ptP7rtK/TWISTPZb4V7XRow10qbb4nUaeHnwin/AJkVum02pNv5/wCk7XW3tFU6KTgAAAAAAoeaXa2/0ddUyX1PivdQ0HNljsPgociPUSVJnAAAAAAAAAAAAABFM425t08x7ukU+m827J+v4hPSumgAAAAAZKFapZ5xnQbjKLUoyWtOLxTXmaMbRFo2l7EzE7w+gch8sLJlPSSk1G0RX/Ep+b8ceGL/AExwfHA1Gntht8fytYM8ZI+WyV6FG0R2NeMZR4JJNfkzmiduG6Y3cbPZrPZVhZoRguCMUl+SPZmZ5IiI4ePldlTYcmKLnaWnUaf2dJPvpv8A8RW/Le43gntwYLZrbR+WvNmrjrvL55vK3Wi86061seM5ycpPje8uJLQlwJH0NKRSsVj9kS95vb6pdYzYgAAAAAUPNLtbf6OuqZL6nxXuoaDmyx2HwUORHqJKkzgAAAAAAAAAAAAAimcbc26eY93SKfTebdk/X8QnpXTQAAAAAAGSjWq2eSlQlKMk8VKLaknwprSjGYiY2l7EzE7wuWae+7xvuy1JXpUdSUKuwjJpJ7HYReDwSx0t6XpIetxVx5IisfssaXJa9N7O7nKva3XNYJVbtnsJ7OEdlgngpPTokmjDSY65MsVtwy1N5pj3qgVrtVots3Utk5Tm9cpNtv1sv1rWsbVjZFtabTvMsJk8AAAAAAAUPNLtbf6OuqZL6nxXuoaDmyx2HwUORHqJKkzgAAAAAAAAAAAAAimcbc26eY93SKfTebdk/X8QnpXTQAAAAAAACzZj/udfn/2RIvUvcj+lbQ+33ehnh3MlzlPrNeg96O7LWe1KEl5HAAAAAAAAKHml2tv9HXVMl9T4r3UNBzZY7D4KHIj1ElSZwAAAAAAAAAAAAARTONubdPMe7pFPpvNuyfr+IT0rpoAAAAAAABZsx/3Ovz/7IkXqXuR/Stofb7vQzw7mS5yn1mvQe9HdlrPalCS8jgAAAAAAAFDzS7W3+jrqmS+p8V7qGg5ssdh8FDkR6iSpM4AAAAAAAAAAAAAIpnG3NunmPd0in03m3ZP1/EJ6V00AAAAAAAAs2Y/7nX5/9kSL1L3I/pW0Pt93oZ4dzJc5T6zXoPejuy1ntShJeRwAAAAAAACh5pdrb/R11TJfU+K91DQc2WOw+ChyI9RJUmcAAAAAAAAAAAAAEUzjbm3TzHu6RT6bzbsn6/iE9K6a9LJ65rRf9ohZ7G4qUsdMm8Eopyb0JvUjVmyxip9UtmLHOS30w7GUWS175OywvKm9jjgqsdNN/wCbefE8HxGGHU48v6Z7MsmC+PmHinQ0gAAAAs2Y/wC51+f/AGRIvUvcj+lbQ+33ehnh3MlzlPrNeg96O7LWe1KEl5HAAAAB6lxZP3pf89jdVNywemeqEeVN6F5tfAmacuemKPulsx4b5J+2GTKjJ615M11RtzhKThGacG2sJNrfSeOMWeYM8Zq/VD3NhnFbaXjm9qUPNLtbf6OuqZL6nxXuoaDmyx2HwUORHqJKkzgAAAAAAAAAAAAAimcbc26eY93SKfTebdk/X8QnpXTW4Zp91aXJq/2M4tf7M9nVovdXqrSp1ouNZKUWsHFrFNcDT1kKJ2WE8yozV2C24zuGSoz8m8XSfm34erFcRQw6+9fS/rH/AC4sujrb1r6SlV93FedxT2F6UpQe89cZcmS0PrKuLNTJG9ZTsmK2Ofuh5ptawABZsx/3Ovz/AOyJF6l7kf0raH2+70M8O5kucp9Zr0HvR3Zaz2pQkvI4AA7t1XTeF8T+zuynKpLgitC43J6IrjbRryZaY43tOzOmO152rCpZMZqLPQwnlFL7SWv7KDaguVLQ5eZYLzkrN1C1vTH6fP7qOLRRHrf1Umy2ahY4KFljGEIrBRikopcSRPmZmd5dsREekItnr3Rh6NT/ANyoWene1P8AaXrv1x/TQCg4lDzS7W3+jrqmS+p8V7qGg5ssdh8FDkR6iSpM4AAAAAAAAAAAAAIpnG3NunmPd0in03m3ZP1/EJ6V01uGafdWlyav9jOLX+zPZ16L3V9ISu6F+Wi3WWz1J3XBVKsYtxg20pNb2jS3hjgt94LFY4meOKzaItO0MbzMVma8vnO/L+vO/qmzvSo5vejqhHijFaF18LZ9Diw0xxtWEPJlvkn7nmm5rAAFmzH/AHOvz/7IkXqXuR/Stofb7vQzw7mS5yn1mvQe9HdlrPalCS8jgADu3Te1vuap9pdlSVOXCnoa4JReiS4mjXkxUyRtaN2dMlqTvV9D5I2+8bzsdOre9ONOpNY7GOOmP4ZYPatrThi9a8y+ezVrW81rO8LeK1rVibRs9k1NiI5690YejU/9yoWune1P9pWu/XH9NAKDiUPNLtbf6OuqZL6nxXuoaDmyx2HwUORHqJKkzgAAAAAAAAAAAAAimcbc26eY93SKfTebdk/X8QnpXTXv5EXzZ7gtsbRa1JxjGpoitLcotJadGtnNqsVsuP6at+myRjv9Utkp51bzqWyFSvFRsyeEqMdL2L1ycmsXJa1hgtGGGnE5p6fWMcxH6v5dEa2039eFlstoo2uEZ2aSlCSUoyWpp6U0SJiYnaVKJiY3hKc5+Qs6cpWy5o4xeMq1OK0p63ViuB/iW9r4cKei1f8A879p/wCk/Vabf76paVk4AAWbMf8Ac6/P/siRepe5H9K2h9vu9DPDuZLnKfWa9B70d2Ws9qUJLyOAAKFm1yGne0o2m9o4WeLxhBrwrWpteIv9WrViTdZq/pj6Kc/6d2l02/3W4WmUo003NpJLFt6klvkdURy+c6V4U7dKd07GVmj3qpyWiaT01MdcW97iwxW8V8fT6zj+79SZfWTGT7eGu5fZRWfKe0069ljKGFCEJRlhipRnNtJrWsJLT+iOnSYbYqzWf5aNTljJaJhrJ1OdQ80u1t/o66pkvqfFe6hoObLHYfBQ5EeokqTOAAAAAAAAAAAAACKZxtzbp5j3dIp9N5t2T9fxCeldNAAG+5tsuOwMlZ70b/w8n3svJSet8hvXwPTwk/WaT/yffTn/AG7dLqfo+23C3U6kKqUqbTTSaaeKaeppreIqqneWmbGheTlWuHY06r0ypvRTk+FYbR/o+LSyhp9dNPtv6x/y4s+ki/rX0lJL0uu3XRP7O86c6c+CS18aeqS402itjyUyRvWd02+O1J2tDpmxgs2Y/wC51+f/AGRIvUvcj+lbQ+33ehnh3MlzlPrNeg96O7LWe1KEl5Hdiw2K1XjNU7BCVSb/AAwTb8+jUuN6DC960je07Mq0tadohU8js1saLVXKbCT0NUE8YrlyW25K0cb1ErUa+Z+3H+VHBo4j1v8AhUIqMFhHBJfloJrvR/Obl3G8FKyXLLGlqq1U9v8A0RficL/Fq1a62j0m3/sv2hN1Wp3+yqaFRPAAFDzS7W3+jrqmS+p8V7qGg5ssdh8FDkR6iSpM4AAAAAAAAAAAAAIpnG3NunmPd0in03m3ZP1/EJ6V00AAANuyLy7t+TTVOrjVs+Pg29Mcdbg3q5L0PixbOLU6OuX1j0l1YNVOP0n1hargyiuvKCGzuuopYbaD0TjyovSvPqe82RsmK+OdrQqUyVvG9Zd222Ky2+DhbYQqQeuM4qS/JmFbTWd4lnMRPpLT7zzW5OWx42dVKL/6c8V7M1LRxLA66a/NXn1/tzX0eO3w9fIzJenkrSqU6NR1FOps8XFJrvVHDQ9Oo1ajPOa0WmG3DijHG0M+VtwQyls32FSbgnKMtkli+904YNmODLOK/wBUQ9y44yV+mWvXdmpyesrxtTq1nwSnsY/lTSf5s6L6/Lbj0aK6PHHPq3G7rtsN2Q2F3U4U48EIpet4a3xs5LXtad7Tu6a1ivpEMN831d1yU/tL0qRhHex1vijFaZPiR7jx2vO1Y3eXvWkb2lGsts4lsv8AUqN3J0rO9D09/UX9TWqP9K9beosabRRj+63rP+kzPq5v9teGjne4wAAAoeaXa2/0ddUyX1PivdQ0HNljsPgociPUSVJnAAAAAAAAAAAAABFM425t08x7ukU+m827J+v4hPSumgAAAAy2e0VrLJTsspQmtUoyakvM1pMbVi0bTD2tprO8N3uXOpflgSjeChaIrfl3k/bisPzi3xnDk6fjt619HZTW3j9Xq3GwZ2rir/fIVqT33sVKP5xeP6HHbp+WONpdNdbjnn0evRzh5KVtraUuVTqLriap0maP8W2NTin937VzhZKUl31pi/NCo/7YsRpM0/4k6nFH7vKt2djJ+z/dY1qr4obFetzaf6G2vT8s8+jXbW4449Wo3znYvi1pq7IQoLxtvP1OSUV7LOvH06kfqnf/AIc19daf0xs0S22y1W+bqW6c6k3rlOTb82L3uI7qUrSNqxs47Xtad5lgM2IAAAAKHml2tv8AR11TJfU+K91DQc2WOw+ChyI9RJUmcAAAAAAAAAAAAAEUzjbm3TzHu6RT6bzbsn6/iE9K6aAAAAAAAAAAAAAAAAAAABQ80u1t/o66pkvqfFe6hoObLHYfBQ5EeokqTOAAAAAAAAAAAAACa5QZM1co7JRstknGNpsXeOnUeGyp4bCNTQnonGEZKWDWOyi8Gnh16TURhtO/EubU4Zy19GqdyvKbgo9J9JQ8wxfLi8DkO5XlNwUek+keYYvk8FkO5XlNwUek+keYYvk8FkO5XlNwUek+keYYvk8FkO5XlNwUek+keYYvk8FkO5XlNwUek+keYYvk8FkO5XlNwUek+keYYvk8DkO5XlNwUek+keYYvk8FkO5XlNwUek+keYYvk8FkO5XlNwUek+keYYvk8FkO5XlNwUek+keYYvk8DkO5XlNwUek+keYYvk8FkO5XlNwUek+keYYvk8FkO5XlNwUek+keYYvk8FkO5XlNwUek+keYYvk8DkO5XlNwUek+keYYvk8FkO5XlNwUek+keYYvk8FkO5XlNwUek+keYYvk8FkbPk1kxaskbPaFbJU5Wq1R+yo0otvTg0m3hjgnLGTSwjGLZw6zUxmmIrHpDs02CcUTv+6l0aapRUVvJL8tBxOpzAAAAAAAAAAAAAB1LddlhvDY/wCOpQm44uLlFNxb0NxeuLw4AOv2Auvya9qXxAdgLr8mval8QHYC6/Jr2pfEB2Auvya9qXxAdgLr8mval8QHYC6/Jr2pfEB2Auvya9qXxAdgLr8mval8QHYC6/Jr2pfEB2Auvya9qXxAdgLr8mval8QHYC6/Jr2pfEB2Auvya9qXxAdgLr8mval8QHYC6/Jr2pfEB2Auvya9qXxAdgLr8mval8QHYC6/Jr2pfEDPYrqu+wScrHShCUklKaitlJLUnLW0sd9gdwAAAAAAAAAAAAAAAAAAAAAAAAAAAAAAAAAAAAAAAAAAAAAAdO0/bYvYbLiwx/n/ANA4L7fZPHZYevi/9gcqDtEIvFSbw/Fw6OADl9tat6K18D1cIB1rS1ojw6cPyA/IVrS8G46MODfA/XWtO9H+cGsDsUZTkv8AiLBgcwAAAAAAAAAAAAAAAADBVqVoy71YreA4upad6P6oDlGdd61ho/UDj9paMHjHSA2dp4F/PWB+bO1+Kv56wDnat6K/nrAbO1+KgP1TtO+v5+YGSg6r8KgMoAAAAAAAAAAAAAAAAAAAAAAAAAAAAAAAAAAAAAB//9k="/>
          <p:cNvSpPr>
            <a:spLocks noChangeAspect="1" noChangeArrowheads="1"/>
          </p:cNvSpPr>
          <p:nvPr/>
        </p:nvSpPr>
        <p:spPr bwMode="auto">
          <a:xfrm>
            <a:off x="144463" y="136525"/>
            <a:ext cx="280987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447" tIns="42223" rIns="84447" bIns="4222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62">
              <a:latin typeface="+mn-lt"/>
              <a:ea typeface="+mn-e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215063" y="4848225"/>
            <a:ext cx="825500" cy="347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62" dirty="0">
                <a:latin typeface="+mn-lt"/>
                <a:ea typeface="+mn-ea"/>
              </a:rPr>
              <a:t>縣政府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4779963"/>
            <a:ext cx="20748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圖片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206875"/>
            <a:ext cx="16129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www.aidsummer.net/aidsummer/school/196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046663"/>
            <a:ext cx="25193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http://pics1.yamedia.tw/42/userfile/j/joan88/album/1536c415f9aa64.jpg"/>
          <p:cNvSpPr>
            <a:spLocks noChangeAspect="1" noChangeArrowheads="1"/>
          </p:cNvSpPr>
          <p:nvPr/>
        </p:nvSpPr>
        <p:spPr bwMode="auto">
          <a:xfrm>
            <a:off x="284163" y="277813"/>
            <a:ext cx="2617787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447" tIns="42223" rIns="84447" bIns="4222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62">
              <a:latin typeface="+mn-lt"/>
              <a:ea typeface="+mn-ea"/>
            </a:endParaRPr>
          </a:p>
        </p:txBody>
      </p:sp>
      <p:pic>
        <p:nvPicPr>
          <p:cNvPr id="2052" name="Picture 4" descr="http://pic.pimg.tw/srj5557/1379817437-853656067.jpg?v=13798174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29088"/>
            <a:ext cx="127793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投影片編號版面配置區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E4AB15-E8BE-464F-8E8B-5ADFC3453147}" type="slidenum">
              <a:rPr lang="en-US" altLang="zh-TW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altLang="en-US" smtClean="0">
              <a:solidFill>
                <a:schemeClr val="bg1"/>
              </a:solidFill>
            </a:endParaRP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989263"/>
            <a:ext cx="194151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energypark.org.tw/_admin/_upload/topGoal/GoalCom/293/photo/%E4%B8%AD%E6%AD%A3%E5%9C%8B%E4%B8%AD%E5%B0%8F%E6%A0%A1%E9%96%8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625725"/>
            <a:ext cx="245268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13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206500"/>
            <a:ext cx="23622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00125"/>
            <a:ext cx="223678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0"/>
          <a:ext cx="6107113" cy="2133600"/>
        </p:xfrm>
        <a:graphic>
          <a:graphicData uri="http://schemas.openxmlformats.org/drawingml/2006/table">
            <a:tbl>
              <a:tblPr/>
              <a:tblGrid>
                <a:gridCol w="1822450"/>
                <a:gridCol w="1655763"/>
                <a:gridCol w="863600"/>
                <a:gridCol w="865187"/>
                <a:gridCol w="900113"/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地址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聯絡人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面積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TW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收容人數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連江縣體育館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南竿鄉介壽村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374-2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林建國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737.96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國立馬祖高中教室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南竿鄉介壽村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374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賴哲彥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85.98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連江縣老人活動中心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南竿鄉介壽村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156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曹容華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132.40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介壽國中小學禮堂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南竿鄉介壽村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陳祖武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254.48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福沃候船大樓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南竿鄉福澳村港口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李慧瑛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179.17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仁愛國小禮堂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南竿鄉仁愛村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曹正偉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75.96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中正國中小學禮堂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南竿鄉馬祖村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陳松梗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238.83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馬祖綜合福利園區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南竿清水村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池銀官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270.79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合計共八處可收容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560</a:t>
                      </a: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人以上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43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5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247502" y="404666"/>
            <a:ext cx="8516514" cy="55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223" rIns="0" bIns="42223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484632" eaLnBrk="1" hangingPunct="1">
              <a:defRPr/>
            </a:pPr>
            <a:r>
              <a:rPr lang="zh-TW" alt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北竿鄉疏散避難場所位置</a:t>
            </a:r>
          </a:p>
        </p:txBody>
      </p:sp>
      <p:pic>
        <p:nvPicPr>
          <p:cNvPr id="46084" name="圖片 53" descr="C:\Users\pc-chen\Desktop\期中報告稿\修改資料\地圖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10979" r="18269" b="5124"/>
          <a:stretch>
            <a:fillRect/>
          </a:stretch>
        </p:blipFill>
        <p:spPr bwMode="auto">
          <a:xfrm>
            <a:off x="2427288" y="1062038"/>
            <a:ext cx="670560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292225"/>
            <a:ext cx="140335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422525"/>
            <a:ext cx="16303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3079750"/>
            <a:ext cx="13731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313238"/>
            <a:ext cx="152241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1620838"/>
            <a:ext cx="1292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BE2B63-956E-44C1-B5A7-639897DBA9BA}" type="slidenum">
              <a:rPr lang="en-US" altLang="zh-TW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altLang="en-US" smtClean="0">
              <a:solidFill>
                <a:schemeClr val="bg1"/>
              </a:solidFill>
            </a:endParaRPr>
          </a:p>
        </p:txBody>
      </p:sp>
      <p:pic>
        <p:nvPicPr>
          <p:cNvPr id="56" name="圖片 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237163"/>
            <a:ext cx="2039937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716463"/>
            <a:ext cx="15668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5229225"/>
            <a:ext cx="15795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-1588" y="6350"/>
          <a:ext cx="5219701" cy="2179955"/>
        </p:xfrm>
        <a:graphic>
          <a:graphicData uri="http://schemas.openxmlformats.org/drawingml/2006/table">
            <a:tbl>
              <a:tblPr/>
              <a:tblGrid>
                <a:gridCol w="1214438"/>
                <a:gridCol w="1585913"/>
                <a:gridCol w="690562"/>
                <a:gridCol w="866775"/>
                <a:gridCol w="862013"/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 稱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地址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管理人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面積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TW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收容人數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坂里國小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北竿鄉坂里村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鄭國威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101.21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塘岐國小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北竿鄉塘岐村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陳仁德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194.94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老人活動中心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北竿鄉塘岐村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260-1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張家倫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151.42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楊公八使宮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北竿鄉后沃村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王敦發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138.50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中山國中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北竿鄉芹壁村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陳長柏 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293.32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三合殿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北竿鄉橋仔村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陳尚飛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79.67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塘岐羽球館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北竿鄉塘岐村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中興公園內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唐湘菲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784.40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224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總共七處，可容納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494</a:t>
                      </a: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人以上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27" marR="633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93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3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圖片 41" descr="C:\Users\pc-chen\Desktop\期中報告稿\修改資料\地圖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16287" r="14784" b="5356"/>
          <a:stretch>
            <a:fillRect/>
          </a:stretch>
        </p:blipFill>
        <p:spPr bwMode="auto">
          <a:xfrm>
            <a:off x="5322888" y="1716088"/>
            <a:ext cx="298291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圖片 40" descr="C:\Users\pc-chen\Desktop\期中報告稿\修改資料\地圖-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6653" r="8418" b="36349"/>
          <a:stretch>
            <a:fillRect/>
          </a:stretch>
        </p:blipFill>
        <p:spPr bwMode="auto">
          <a:xfrm>
            <a:off x="339725" y="2728913"/>
            <a:ext cx="46418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5600700"/>
          <a:ext cx="4308475" cy="1261745"/>
        </p:xfrm>
        <a:graphic>
          <a:graphicData uri="http://schemas.openxmlformats.org/drawingml/2006/table">
            <a:tbl>
              <a:tblPr/>
              <a:tblGrid>
                <a:gridCol w="1258888"/>
                <a:gridCol w="1296987"/>
                <a:gridCol w="647700"/>
                <a:gridCol w="576263"/>
                <a:gridCol w="528637"/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場所名稱</a:t>
                      </a:r>
                    </a:p>
                  </a:txBody>
                  <a:tcPr marL="63337" marR="633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地址</a:t>
                      </a:r>
                    </a:p>
                  </a:txBody>
                  <a:tcPr marL="63337" marR="633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聯絡人</a:t>
                      </a:r>
                    </a:p>
                  </a:txBody>
                  <a:tcPr marL="63337" marR="633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面積</a:t>
                      </a:r>
                      <a:endParaRPr kumimoji="0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TW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337" marR="633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收容</a:t>
                      </a:r>
                      <a:endParaRPr kumimoji="0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</a:p>
                  </a:txBody>
                  <a:tcPr marL="63337" marR="633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敬恆國中禮堂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莒光鄉青帆村</a:t>
                      </a: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林元忠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140.94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青帆活動中心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莒光鄉青帆村</a:t>
                      </a: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曹以樹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141.38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田沃老人活動中心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莒光鄉田沃村</a:t>
                      </a: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52</a:t>
                      </a: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號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曹以樹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158.25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國軍文康中心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莒光鄉西坵村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黃錢龍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146.45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合計共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處可收容 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166</a:t>
                      </a: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人以上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37" marR="633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308475" y="5600700"/>
          <a:ext cx="4641850" cy="1257302"/>
        </p:xfrm>
        <a:graphic>
          <a:graphicData uri="http://schemas.openxmlformats.org/drawingml/2006/table">
            <a:tbl>
              <a:tblPr/>
              <a:tblGrid>
                <a:gridCol w="1416050"/>
                <a:gridCol w="1512888"/>
                <a:gridCol w="576262"/>
                <a:gridCol w="574675"/>
                <a:gridCol w="561975"/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場所名稱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地址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聯絡人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面積</a:t>
                      </a:r>
                      <a:endParaRPr kumimoji="0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TW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收容</a:t>
                      </a:r>
                      <a:endParaRPr kumimoji="0" lang="en-US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東莒國小綜合教室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莒光鄉大坪村</a:t>
                      </a: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陳君業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84.45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福正風景管理處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莒光鄉福正村</a:t>
                      </a: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吳秀英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113.24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東莒老人活動中心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莒光鄉大坪村</a:t>
                      </a: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55-1</a:t>
                      </a: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曹以樹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122.64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3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合計共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處可收容 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91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人以上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49" marR="633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183" name="直線單箭頭接點 35"/>
          <p:cNvCxnSpPr>
            <a:cxnSpLocks noChangeShapeType="1"/>
          </p:cNvCxnSpPr>
          <p:nvPr/>
        </p:nvCxnSpPr>
        <p:spPr bwMode="auto">
          <a:xfrm flipV="1">
            <a:off x="4097338" y="2041525"/>
            <a:ext cx="750887" cy="5619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圖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381250"/>
            <a:ext cx="18161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encrypted-tbn1.gstatic.com/images?q=tbn:ANd9GcR8fh8LxkOHURiJlwJcl-LlbFYgnevslhyNGw608PbyyS0-vb4-s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360488"/>
            <a:ext cx="18510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433114" y="727811"/>
            <a:ext cx="8516514" cy="55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223" rIns="0" bIns="42223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484632" eaLnBrk="1" hangingPunct="1">
              <a:defRPr/>
            </a:pPr>
            <a:r>
              <a:rPr lang="zh-TW" alt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莒光鄉疏散避難場所位置</a:t>
            </a:r>
          </a:p>
        </p:txBody>
      </p:sp>
      <p:pic>
        <p:nvPicPr>
          <p:cNvPr id="47187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88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xfrm>
            <a:off x="8794750" y="6469063"/>
            <a:ext cx="503238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FF051F-30CF-479E-89C9-A83230FBB05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altLang="en-US" smtClean="0"/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765300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808413"/>
            <a:ext cx="16224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984625"/>
            <a:ext cx="1758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/>
          <a:stretch>
            <a:fillRect/>
          </a:stretch>
        </p:blipFill>
        <p:spPr bwMode="auto">
          <a:xfrm>
            <a:off x="3563938" y="2547938"/>
            <a:ext cx="189706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3775075"/>
            <a:ext cx="20335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65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圖片 2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圖片 19" descr="C:\Users\pc-chen\Desktop\期中報告稿\修改資料\地圖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6817" r="3409" b="5782"/>
          <a:stretch>
            <a:fillRect/>
          </a:stretch>
        </p:blipFill>
        <p:spPr bwMode="auto">
          <a:xfrm>
            <a:off x="701675" y="1544638"/>
            <a:ext cx="725487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276486" y="766044"/>
            <a:ext cx="8516514" cy="55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223" rIns="0" bIns="42223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484632" eaLnBrk="1" hangingPunct="1">
              <a:defRPr/>
            </a:pPr>
            <a:r>
              <a:rPr lang="zh-TW" alt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東引鄉避難疏散場所位置</a:t>
            </a:r>
          </a:p>
        </p:txBody>
      </p:sp>
      <p:pic>
        <p:nvPicPr>
          <p:cNvPr id="48133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5FC89-7393-4452-9397-778759D91733}" type="slidenum">
              <a:rPr lang="en-US" altLang="zh-TW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altLang="en-US" smtClean="0">
              <a:solidFill>
                <a:schemeClr val="bg1"/>
              </a:solidFill>
            </a:endParaRPr>
          </a:p>
        </p:txBody>
      </p:sp>
      <p:pic>
        <p:nvPicPr>
          <p:cNvPr id="25" name="圖片 24" descr="C:\Users\hcp\Dropbox\防災\避難場所\105\馬祖\1050616\東引鄉\體育館\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227171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27" descr="C:\Users\hcp\Dropbox\防災\避難場所\105\馬祖\1050616\東引鄉\東引國中小禮堂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90963"/>
            <a:ext cx="25193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0" y="5445125"/>
          <a:ext cx="5292725" cy="1362077"/>
        </p:xfrm>
        <a:graphic>
          <a:graphicData uri="http://schemas.openxmlformats.org/drawingml/2006/table">
            <a:tbl>
              <a:tblPr/>
              <a:tblGrid>
                <a:gridCol w="1276350"/>
                <a:gridCol w="1566863"/>
                <a:gridCol w="720725"/>
                <a:gridCol w="874712"/>
                <a:gridCol w="854075"/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場所名稱</a:t>
                      </a:r>
                    </a:p>
                  </a:txBody>
                  <a:tcPr marL="63347" marR="633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地址</a:t>
                      </a:r>
                    </a:p>
                  </a:txBody>
                  <a:tcPr marL="63347" marR="633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聯絡人</a:t>
                      </a:r>
                    </a:p>
                  </a:txBody>
                  <a:tcPr marL="63347" marR="633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面積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TW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47" marR="633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收容人數</a:t>
                      </a:r>
                    </a:p>
                  </a:txBody>
                  <a:tcPr marL="63347" marR="633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東引鄉活動中心</a:t>
                      </a: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東引鄉樂華村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72-1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廖子舷</a:t>
                      </a: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378.63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marL="63347" marR="633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東引鄉體育館</a:t>
                      </a: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東引鄉中柳村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94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謝政諺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93" marR="6859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924.34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93" marR="6859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264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marL="63347" marR="633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東引國民小學</a:t>
                      </a: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東引鄉中柳村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94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蔡行光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166.44</a:t>
                      </a:r>
                      <a:endParaRPr kumimoji="0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93" marR="685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marL="63347" marR="633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合計共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處可收容 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419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人以上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347" marR="633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305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94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209313" y="116634"/>
            <a:ext cx="8516514" cy="55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223" rIns="0" bIns="42223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484632" eaLnBrk="1" hangingPunct="1">
              <a:defRPr/>
            </a:pPr>
            <a:r>
              <a:rPr lang="zh-TW" alt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避難疏散場所面積重新調查</a:t>
            </a:r>
          </a:p>
        </p:txBody>
      </p:sp>
      <p:pic>
        <p:nvPicPr>
          <p:cNvPr id="49156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3EF552-9136-41D0-9274-7D4099628186}" type="slidenum">
              <a:rPr lang="en-US" altLang="zh-TW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altLang="en-US" smtClean="0">
              <a:solidFill>
                <a:schemeClr val="bg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27105"/>
              </p:ext>
            </p:extLst>
          </p:nvPr>
        </p:nvGraphicFramePr>
        <p:xfrm>
          <a:off x="209550" y="2279650"/>
          <a:ext cx="4075113" cy="4389437"/>
        </p:xfrm>
        <a:graphic>
          <a:graphicData uri="http://schemas.openxmlformats.org/drawingml/2006/table">
            <a:tbl>
              <a:tblPr/>
              <a:tblGrid>
                <a:gridCol w="401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收容所名稱</a:t>
                      </a:r>
                      <a:endParaRPr kumimoji="0" lang="en-US" altLang="zh-TW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面積</a:t>
                      </a: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平方公尺</a:t>
                      </a: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收容人數</a:t>
                      </a: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人</a:t>
                      </a: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連江縣南竿體育館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737.96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210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國立馬祖高中教室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85.98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連江縣老人活動中心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132.40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介壽國民中小學禮堂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254.48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福沃候船大樓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179.17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51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仁愛國小禮堂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75.96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中正國小禮堂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238.83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68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馬祖綜合福利園區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270.79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77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三合殿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79.67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北竿老人活動中心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151.42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塘岐羽球館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784.40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224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塘岐國小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194.94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楊公八使宮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138.50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50986"/>
              </p:ext>
            </p:extLst>
          </p:nvPr>
        </p:nvGraphicFramePr>
        <p:xfrm>
          <a:off x="4673600" y="2276475"/>
          <a:ext cx="4079875" cy="4389516"/>
        </p:xfrm>
        <a:graphic>
          <a:graphicData uri="http://schemas.openxmlformats.org/drawingml/2006/table">
            <a:tbl>
              <a:tblPr/>
              <a:tblGrid>
                <a:gridCol w="474663"/>
                <a:gridCol w="1935162"/>
                <a:gridCol w="863600"/>
                <a:gridCol w="80645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收容所名稱</a:t>
                      </a:r>
                      <a:endParaRPr kumimoji="0" lang="en-US" altLang="zh-TW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面積</a:t>
                      </a: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平方公尺</a:t>
                      </a: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收容人數</a:t>
                      </a: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0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人</a:t>
                      </a:r>
                      <a:r>
                        <a:rPr kumimoji="0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中山國中禮堂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162.72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中山國中活動中心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130.60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坂里國小學生活動中心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101.21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東莒國小綜合教室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84.45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東莒老人活動中心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122.64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東莒福正風景管理處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113.24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西莒敬恆國中小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140.94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西莒青帆活動中心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141.38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莒指部國軍文康中心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158.25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西莒田沃老人活動中心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146.45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41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東引鄉體育館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924.34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264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東引國中小禮堂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166.44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47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東引鄉活動中心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378.63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108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5490" y="1359934"/>
            <a:ext cx="5544616" cy="722505"/>
          </a:xfrm>
          <a:prstGeom prst="rect">
            <a:avLst/>
          </a:prstGeom>
          <a:blipFill rotWithShape="0">
            <a:blip r:embed="rId4"/>
            <a:stretch>
              <a:fillRect l="-3846" b="-1596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49313" name="文字方塊 1"/>
          <p:cNvSpPr txBox="1">
            <a:spLocks noChangeArrowheads="1"/>
          </p:cNvSpPr>
          <p:nvPr/>
        </p:nvSpPr>
        <p:spPr bwMode="auto">
          <a:xfrm>
            <a:off x="131763" y="836613"/>
            <a:ext cx="883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收容人數計算公式          雷射測距儀</a:t>
            </a:r>
            <a:r>
              <a:rPr lang="en-US" altLang="zh-TW" sz="2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精度</a:t>
            </a:r>
            <a:r>
              <a:rPr lang="en-US" altLang="zh-TW" sz="2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2mm)</a:t>
            </a:r>
          </a:p>
        </p:txBody>
      </p:sp>
      <p:sp>
        <p:nvSpPr>
          <p:cNvPr id="2" name="矩形 1"/>
          <p:cNvSpPr/>
          <p:nvPr/>
        </p:nvSpPr>
        <p:spPr>
          <a:xfrm>
            <a:off x="207963" y="3001963"/>
            <a:ext cx="4075112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07963" y="3608388"/>
            <a:ext cx="4075112" cy="325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207963" y="4217988"/>
            <a:ext cx="4075112" cy="939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28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圖片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209313" y="644039"/>
            <a:ext cx="8516514" cy="76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223" rIns="0" bIns="42223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484632" eaLnBrk="1" hangingPunct="1">
              <a:defRPr/>
            </a:pP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七</a:t>
            </a:r>
            <a:r>
              <a:rPr lang="zh-TW" altLang="zh-TW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F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避難疏散場所耐震初評</a:t>
            </a:r>
          </a:p>
        </p:txBody>
      </p:sp>
      <p:pic>
        <p:nvPicPr>
          <p:cNvPr id="50180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3B362F-87F6-4E75-A550-3576642FE54E}" type="slidenum">
              <a:rPr lang="en-US" altLang="zh-TW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altLang="en-US" smtClean="0">
              <a:solidFill>
                <a:schemeClr val="bg1"/>
              </a:solidFill>
            </a:endParaRPr>
          </a:p>
        </p:txBody>
      </p:sp>
      <p:sp>
        <p:nvSpPr>
          <p:cNvPr id="50182" name="內容版面配置區 2"/>
          <p:cNvSpPr>
            <a:spLocks noGrp="1"/>
          </p:cNvSpPr>
          <p:nvPr>
            <p:ph idx="1"/>
          </p:nvPr>
        </p:nvSpPr>
        <p:spPr bwMode="auto">
          <a:xfrm>
            <a:off x="352425" y="1619250"/>
            <a:ext cx="8467725" cy="4978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2500"/>
          </a:bodyPr>
          <a:lstStyle/>
          <a:p>
            <a:pPr marL="263525" indent="-263525" eaLnBrk="1" hangingPunct="1">
              <a:buFont typeface="Wingdings" panose="05000000000000000000" pitchFamily="2" charset="2"/>
              <a:buChar char="Ø"/>
            </a:pPr>
            <a:r>
              <a:rPr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避難收容耐震調查評估</a:t>
            </a:r>
            <a:endParaRPr lang="en-US" altLang="en-US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處為對象採取初評，倘初評不及格則需進一步進行複評，而初評結果若及格，亦須後續定期與不定期之維護管理。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eaLnBrk="1" hangingPunct="1">
              <a:buFont typeface="Wingdings" panose="05000000000000000000" pitchFamily="2" charset="2"/>
              <a:buChar char="Ø"/>
            </a:pP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共分三梯次進行避難收容場所調查評估，第一梯次為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日；第二梯次為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日；第三梯次為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96984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209313" y="283999"/>
            <a:ext cx="8516514" cy="55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223" rIns="0" bIns="42223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484632" eaLnBrk="1" hangingPunct="1">
              <a:defRPr/>
            </a:pPr>
            <a:r>
              <a:rPr lang="zh-TW" alt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避難疏散場所耐震初評結果</a:t>
            </a:r>
          </a:p>
        </p:txBody>
      </p:sp>
      <p:pic>
        <p:nvPicPr>
          <p:cNvPr id="51204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B65F8B-BD60-499F-99B0-A5550A69A297}" type="slidenum">
              <a:rPr lang="en-US" altLang="zh-TW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altLang="en-US" smtClean="0">
              <a:solidFill>
                <a:schemeClr val="bg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7950" y="1062038"/>
          <a:ext cx="4319588" cy="4091157"/>
        </p:xfrm>
        <a:graphic>
          <a:graphicData uri="http://schemas.openxmlformats.org/drawingml/2006/table">
            <a:tbl>
              <a:tblPr/>
              <a:tblGrid>
                <a:gridCol w="493713"/>
                <a:gridCol w="1954212"/>
                <a:gridCol w="1871663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編號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避難收容處所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耐震能力初步評估分數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馬祖高中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17.7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介壽國中小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27.9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馬祖綜合福利園區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20.3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仁愛國小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29.3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中正國中小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28.8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南竿福沃候船大樓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27.1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連江縣體育館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26.3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連江縣老人活動中心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20.3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三合殿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23.3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10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老人活動中心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25.3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塘岐羽球館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17.0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12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塘岐國小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27.9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楊公八使宮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21.9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14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中山國中禮堂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28.6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47" marR="28247" marT="13874" marB="13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10560"/>
              </p:ext>
            </p:extLst>
          </p:nvPr>
        </p:nvGraphicFramePr>
        <p:xfrm>
          <a:off x="4641850" y="1062038"/>
          <a:ext cx="4394200" cy="3819621"/>
        </p:xfrm>
        <a:graphic>
          <a:graphicData uri="http://schemas.openxmlformats.org/drawingml/2006/table">
            <a:tbl>
              <a:tblPr/>
              <a:tblGrid>
                <a:gridCol w="498475"/>
                <a:gridCol w="1951038"/>
                <a:gridCol w="1944687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編號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避難收容處所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耐震能力初步評估分數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15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中山國中活動中心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22.2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16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坂里國小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25.7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sng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17</a:t>
                      </a:r>
                      <a:endParaRPr kumimoji="0" lang="en-US" altLang="zh-TW" sz="1400" b="1" i="0" u="none" strike="sng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港務大樓</a:t>
                      </a:r>
                      <a:endParaRPr kumimoji="0" lang="en-US" altLang="en-US" sz="1600" b="0" i="0" u="none" strike="sng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23.2</a:t>
                      </a:r>
                      <a:endParaRPr kumimoji="0" lang="en-US" altLang="zh-TW" sz="1600" b="0" i="0" u="none" strike="sng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18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西莒敬恆國中小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29.7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19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西莒青帆活動中心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25.2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莒指部國軍文康中心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28.5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21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田沃老人活動中心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24.5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東莒國小綜合教室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22.5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東莒老人活動中心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20.3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24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東莒福正風景管理處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25.3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東引鄉活動中心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29.0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26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東引國中小禮堂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23.0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27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東引鄉體育館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27.8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28250" marR="28250" marT="13876" marB="138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750" y="5264150"/>
          <a:ext cx="8064500" cy="1477436"/>
        </p:xfrm>
        <a:graphic>
          <a:graphicData uri="http://schemas.openxmlformats.org/drawingml/2006/table">
            <a:tbl>
              <a:tblPr/>
              <a:tblGrid>
                <a:gridCol w="514350"/>
                <a:gridCol w="2101850"/>
                <a:gridCol w="5448300"/>
              </a:tblGrid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編號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耐震能力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初步評估分數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建議作為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評估分數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&lt;=30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耐震能力尚無疑慮，但須繼續進行例行性維護。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30&lt;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評估分數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&lt;=60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耐震安全有疑慮，近期應進行詳細評估。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endParaRPr kumimoji="0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評估分數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&gt;60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Verdana" panose="020B060403050404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949A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耐震能力確有疑慮，應立即進行詳細評估或拆除。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6193" marR="36193" marT="17798" marB="17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F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394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圖片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37894" y="332656"/>
            <a:ext cx="8084466" cy="76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223" rIns="0" bIns="42223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484632" eaLnBrk="1" hangingPunct="1">
              <a:defRPr/>
            </a:pPr>
            <a:r>
              <a:rPr lang="zh-TW" alt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避難疏散場所耐震初評建議作為</a:t>
            </a:r>
          </a:p>
        </p:txBody>
      </p:sp>
      <p:pic>
        <p:nvPicPr>
          <p:cNvPr id="52228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71766E-567D-40CA-8D40-E9EF97910F58}" type="slidenum">
              <a:rPr lang="en-US" altLang="zh-TW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altLang="en-US" smtClean="0">
              <a:solidFill>
                <a:schemeClr val="bg1"/>
              </a:solidFill>
            </a:endParaRPr>
          </a:p>
        </p:txBody>
      </p:sp>
      <p:sp>
        <p:nvSpPr>
          <p:cNvPr id="52230" name="內容版面配置區 2"/>
          <p:cNvSpPr>
            <a:spLocks noGrp="1"/>
          </p:cNvSpPr>
          <p:nvPr>
            <p:ph idx="1"/>
          </p:nvPr>
        </p:nvSpPr>
        <p:spPr bwMode="auto">
          <a:xfrm>
            <a:off x="539750" y="1341438"/>
            <a:ext cx="8178800" cy="49768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2500"/>
          </a:bodyPr>
          <a:lstStyle/>
          <a:p>
            <a:pPr marL="263525" indent="-263525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管理人員定期與不定期巡檢。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管理人員應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定期巡檢一次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</a:t>
            </a:r>
            <a:r>
              <a:rPr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強烈颱風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後需巡檢一次。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級以上地震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過後需巡檢一次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做成紀錄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列冊備查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巡檢表單可使用檢視疏散避難場所耐震能力計畫中的耐震檢查表。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若檢查結果為不合格或後續管理人員巡檢時發現建物有疑慮，而涉及結構者，則應該邀請專業技師赴現場進行評估建議。</a:t>
            </a:r>
            <a:endParaRPr lang="en-US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專業技師巡檢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每一避難收容處所應</a:t>
            </a:r>
            <a:r>
              <a:rPr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每四年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由專業技師執行耐震能力初步評估，並依據評估結果之建議做適當處置</a:t>
            </a:r>
            <a:r>
              <a:rPr altLang="en-US" sz="2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altLang="en-US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1193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548E211-6E87-476B-BF35-704F8747BCE1}" type="slidenum">
              <a:rPr kumimoji="0" lang="en-US" altLang="zh-TW">
                <a:solidFill>
                  <a:srgbClr val="898989"/>
                </a:solidFill>
                <a:latin typeface="Georgia" panose="02040502050405020303" pitchFamily="18" charset="0"/>
              </a:rPr>
              <a:pPr eaLnBrk="1" hangingPunct="1"/>
              <a:t>3</a:t>
            </a:fld>
            <a:endParaRPr kumimoji="0" lang="zh-TW" altLang="zh-TW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3376613" y="1600200"/>
            <a:ext cx="4079875" cy="4762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FF99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zh-TW" altLang="en-US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179512" y="1340767"/>
            <a:ext cx="8229600" cy="538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防災趨勢與重點</a:t>
            </a:r>
            <a:endParaRPr lang="en-US" altLang="zh-TW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800100" lvl="1" indent="-342900"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臺灣地區是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容易發生災害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的地區（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％以上人口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面臨二種災害威脅）。</a:t>
            </a:r>
          </a:p>
          <a:p>
            <a:pPr marL="342900" indent="-342900">
              <a:spcBef>
                <a:spcPct val="30000"/>
              </a:spcBef>
              <a:defRPr/>
            </a:pPr>
            <a:endParaRPr lang="en-US" altLang="zh-TW" sz="1400" dirty="0">
              <a:solidFill>
                <a:srgbClr val="0000CC"/>
              </a:solidFill>
              <a:ea typeface="標楷體" pitchFamily="65" charset="-120"/>
            </a:endParaRPr>
          </a:p>
          <a:p>
            <a:pPr marL="800100" lvl="1" indent="-342900">
              <a:buFontTx/>
              <a:buBlip>
                <a:blip r:embed="rId2"/>
              </a:buBlip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氣候變遷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全球暖化影響，災害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日趨嚴重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降雨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趨勢改變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時間長、強度大、範圍廣。</a:t>
            </a:r>
            <a:endParaRPr lang="zh-TW" altLang="en-US" sz="2800" dirty="0">
              <a:solidFill>
                <a:srgbClr val="0000CC"/>
              </a:solidFill>
              <a:ea typeface="標楷體" pitchFamily="65" charset="-12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endParaRPr lang="en-US" altLang="zh-TW" sz="1400" dirty="0">
              <a:solidFill>
                <a:srgbClr val="0000CC"/>
              </a:solidFill>
              <a:ea typeface="標楷體" pitchFamily="65" charset="-120"/>
            </a:endParaRPr>
          </a:p>
          <a:p>
            <a:pPr marL="800100" lvl="1" indent="-342900">
              <a:buFontTx/>
              <a:buBlip>
                <a:blip r:embed="rId2"/>
              </a:buBlip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災害型態複雜</a:t>
            </a:r>
            <a:r>
              <a:rPr lang="en-US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地震</a:t>
            </a: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水災、土石流、火災、核災、海嘯等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複合型災害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solidFill>
                <a:srgbClr val="0000CC"/>
              </a:solidFill>
              <a:ea typeface="標楷體" pitchFamily="65" charset="-12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endParaRPr lang="en-US" altLang="zh-TW" sz="1400" dirty="0">
              <a:solidFill>
                <a:srgbClr val="0000CC"/>
              </a:solidFill>
              <a:ea typeface="標楷體" pitchFamily="65" charset="-120"/>
            </a:endParaRPr>
          </a:p>
          <a:p>
            <a:pPr marL="800100" lvl="1" indent="-342900">
              <a:buFontTx/>
              <a:buBlip>
                <a:blip r:embed="rId2"/>
              </a:buBlip>
              <a:defRPr/>
            </a:pP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防救災工作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越來越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困難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，防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救災人員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責任越來越重大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。</a:t>
            </a:r>
            <a:endParaRPr lang="en-US" altLang="zh-TW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marL="342900" lvl="1" indent="-342900">
              <a:spcBef>
                <a:spcPct val="30000"/>
              </a:spcBef>
              <a:buBlip>
                <a:blip r:embed="rId2"/>
              </a:buBlip>
              <a:defRPr/>
            </a:pP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但馬祖有獨特的災害特性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應有別。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defRPr/>
            </a:pPr>
            <a:endParaRPr lang="zh-TW" altLang="en-US" sz="2800" dirty="0">
              <a:solidFill>
                <a:srgbClr val="0000CC"/>
              </a:solidFill>
              <a:ea typeface="標楷體" pitchFamily="65" charset="-12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79512" y="620688"/>
            <a:ext cx="2088232" cy="529208"/>
            <a:chOff x="179512" y="620688"/>
            <a:chExt cx="2088232" cy="52920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前言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(1/5)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7A6DBF-F3AA-4AA6-AA0B-F5CE74612D8E}" type="slidenum">
              <a:rPr lang="en-US" altLang="zh-TW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altLang="en-US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c-chen\AppData\Local\LINE\Cache\tmp\14721103053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r="2201" b="48288"/>
          <a:stretch/>
        </p:blipFill>
        <p:spPr bwMode="auto">
          <a:xfrm>
            <a:off x="-73265" y="396404"/>
            <a:ext cx="9290529" cy="582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 rot="5400000">
            <a:off x="4822796" y="3124857"/>
            <a:ext cx="572464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marL="0" lvl="1">
              <a:defRPr/>
            </a:pPr>
            <a:r>
              <a:rPr kumimoji="0" lang="zh-TW" altLang="en-US" sz="24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避難收容處所建築設施耐震檢查</a:t>
            </a:r>
            <a:r>
              <a:rPr kumimoji="0" lang="zh-TW" altLang="en-US" sz="24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表</a:t>
            </a:r>
            <a:endParaRPr kumimoji="0"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0155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http://upload.wikimedia.org/wikipedia/commons/thumb/a/a8/Lienchiang_County_flag.svg/220px-Lienchiang_County_fla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69875"/>
            <a:ext cx="984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7A6DBF-F3AA-4AA6-AA0B-F5CE74612D8E}" type="slidenum">
              <a:rPr lang="en-US" altLang="zh-TW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altLang="en-US" smtClean="0">
              <a:solidFill>
                <a:schemeClr val="bg1"/>
              </a:solidFill>
            </a:endParaRPr>
          </a:p>
        </p:txBody>
      </p:sp>
      <p:pic>
        <p:nvPicPr>
          <p:cNvPr id="6" name="Picture 2" descr="C:\Users\pc-chen\AppData\Local\LINE\Cache\tmp\14721103053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2"/>
          <a:stretch/>
        </p:blipFill>
        <p:spPr bwMode="auto">
          <a:xfrm>
            <a:off x="-126268" y="1196975"/>
            <a:ext cx="9396536" cy="529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 rot="5400000">
            <a:off x="5088007" y="2664708"/>
            <a:ext cx="572464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marL="0" lvl="1">
              <a:defRPr/>
            </a:pPr>
            <a:r>
              <a:rPr kumimoji="0" lang="zh-TW" altLang="en-US" sz="24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避難收容處所建築設施耐震檢查</a:t>
            </a:r>
            <a:r>
              <a:rPr kumimoji="0" lang="zh-TW" altLang="en-US" sz="24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表</a:t>
            </a:r>
            <a:endParaRPr kumimoji="0"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143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8604250" y="63722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CA6BB2-9BE6-4C1C-BBCD-FD29FB7ED976}" type="slidenum">
              <a:rPr lang="zh-TW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800">
              <a:latin typeface="Century Gothic" panose="020B0502020202020204" pitchFamily="34" charset="0"/>
            </a:endParaRP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323529" y="1116033"/>
            <a:ext cx="345638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初評結果建議作為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865000493"/>
              </p:ext>
            </p:extLst>
          </p:nvPr>
        </p:nvGraphicFramePr>
        <p:xfrm>
          <a:off x="323529" y="1844824"/>
          <a:ext cx="882047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179512" y="379512"/>
            <a:ext cx="5112568" cy="529208"/>
            <a:chOff x="179512" y="620688"/>
            <a:chExt cx="2088232" cy="529208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避難收容</a:t>
              </a:r>
              <a:r>
                <a:rPr kumimoji="0" lang="zh-TW" altLang="en-US" sz="2800" b="1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所</a:t>
              </a: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耐震評估結果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(6/7)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4CD1C61-B5E4-4F19-BBB5-BA4D03E1303D}" type="slidenum">
              <a:rPr kumimoji="0" lang="en-US" altLang="zh-TW">
                <a:solidFill>
                  <a:srgbClr val="898989"/>
                </a:solidFill>
                <a:latin typeface="Georgia" panose="02040502050405020303" pitchFamily="18" charset="0"/>
              </a:rPr>
              <a:pPr eaLnBrk="1" hangingPunct="1"/>
              <a:t>33</a:t>
            </a:fld>
            <a:endParaRPr kumimoji="0" lang="zh-TW" altLang="zh-TW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C692A23F-E34D-4897-8ECB-5878F7478973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33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9512" y="332656"/>
            <a:ext cx="1872208" cy="543827"/>
            <a:chOff x="179512" y="606069"/>
            <a:chExt cx="2088232" cy="543827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179512" y="606069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結語</a:t>
              </a:r>
              <a:endParaRPr kumimoji="0"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83568" y="963110"/>
            <a:ext cx="7704856" cy="52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由於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本縣人口幾無變化，現有四鄉的避難疏散場所容量可足夠容納目前常住連江縣人口。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由於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災害潛勢小、公部門資源有限，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建議朝與民宿業者簽訂開口契約方式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。災害發生狀況嚴重時，再加上軍方可提供營舍。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容納人數已重新評估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，過於高估之場所將之修正。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耐震初評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結果各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收容所皆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暫時無安全疑慮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，但仍需進行例行性維護，因此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提出自主檢查機制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建議因應的觀光客到來，應明確公佈避難疏散場所之詳細資訊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，可以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書面</a:t>
            </a:r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DM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或是隨觀光手冊發放。</a:t>
            </a:r>
          </a:p>
          <a:p>
            <a:pPr algn="just">
              <a:lnSpc>
                <a:spcPct val="150000"/>
              </a:lnSpc>
              <a:buFont typeface="Arial" pitchFamily="34" charset="0"/>
              <a:buBlip>
                <a:blip r:embed="rId2"/>
              </a:buBlip>
              <a:defRPr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50000"/>
              </a:lnSpc>
              <a:buFont typeface="Arial" pitchFamily="34" charset="0"/>
              <a:buBlip>
                <a:blip r:embed="rId2"/>
              </a:buBlip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970EA84-F788-42F6-A2E0-48B0B749B78E}" type="slidenum">
              <a:rPr kumimoji="0" lang="en-US" altLang="zh-TW">
                <a:solidFill>
                  <a:srgbClr val="898989"/>
                </a:solidFill>
                <a:latin typeface="Georgia" panose="02040502050405020303" pitchFamily="18" charset="0"/>
              </a:rPr>
              <a:pPr eaLnBrk="1" hangingPunct="1"/>
              <a:t>34</a:t>
            </a:fld>
            <a:endParaRPr kumimoji="0" lang="zh-TW" altLang="zh-TW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96323" y="2843620"/>
            <a:ext cx="60324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r>
              <a:rPr kumimoji="0" lang="zh-TW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，請指教</a:t>
            </a:r>
            <a:endParaRPr kumimoji="0" lang="zh-TW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1EE075E-3827-43F7-B6CC-44BC5E5A29A5}" type="slidenum">
              <a:rPr kumimoji="0" lang="en-US" altLang="zh-TW">
                <a:solidFill>
                  <a:srgbClr val="898989"/>
                </a:solidFill>
                <a:latin typeface="Georgia" panose="02040502050405020303" pitchFamily="18" charset="0"/>
              </a:rPr>
              <a:pPr eaLnBrk="1" hangingPunct="1"/>
              <a:t>4</a:t>
            </a:fld>
            <a:endParaRPr kumimoji="0" lang="zh-TW" altLang="zh-TW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02925AA1-3161-4A05-906C-AC304C3C0DAB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4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87292025"/>
              </p:ext>
            </p:extLst>
          </p:nvPr>
        </p:nvGraphicFramePr>
        <p:xfrm>
          <a:off x="220012" y="908720"/>
          <a:ext cx="8923988" cy="581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200133" y="383328"/>
            <a:ext cx="2088232" cy="629646"/>
            <a:chOff x="200133" y="383328"/>
            <a:chExt cx="2088232" cy="629646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200133" y="555774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gray">
            <a:xfrm>
              <a:off x="200133" y="383328"/>
              <a:ext cx="208823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前言</a:t>
              </a:r>
              <a:r>
                <a:rPr kumimoji="0" lang="en-US" altLang="zh-TW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(2/5)</a:t>
              </a:r>
              <a:endParaRPr kumimoji="0"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8812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47EE9E37-DFCA-40E9-9F56-37083E6B8D57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5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矩形 6"/>
          <p:cNvSpPr>
            <a:spLocks noChangeArrowheads="1"/>
          </p:cNvSpPr>
          <p:nvPr/>
        </p:nvSpPr>
        <p:spPr bwMode="auto">
          <a:xfrm>
            <a:off x="754399" y="1412776"/>
            <a:ext cx="309752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馬祖近年地震統計</a:t>
            </a:r>
          </a:p>
        </p:txBody>
      </p:sp>
      <p:pic>
        <p:nvPicPr>
          <p:cNvPr id="10246" name="Snagit_PPTEBC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738" y="2149624"/>
            <a:ext cx="36480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5650" y="2149624"/>
            <a:ext cx="3960813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時間：上午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時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秒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震央：馬祖南方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86.6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公里  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大陸平潭島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規模：芮氏規模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4.4</a:t>
            </a:r>
          </a:p>
          <a:p>
            <a:pPr>
              <a:lnSpc>
                <a:spcPct val="15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震度：二級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Blip>
                <a:blip r:embed="rId4"/>
              </a:buBlip>
              <a:defRPr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Blip>
                <a:blip r:embed="rId4"/>
              </a:buBlip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9512" y="620688"/>
            <a:ext cx="2088232" cy="529208"/>
            <a:chOff x="179512" y="620688"/>
            <a:chExt cx="2088232" cy="529208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前言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(3/5)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8812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C38F834A-CD1B-424B-A53F-67BAEC5E48F9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6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755650" y="2149624"/>
            <a:ext cx="3960813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2013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時間：上午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震央：福建省永泰縣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規模：芮氏規模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4.5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震度：二級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71" name="Snagit_PPTE9B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204864"/>
            <a:ext cx="410368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79512" y="620688"/>
            <a:ext cx="2088232" cy="529208"/>
            <a:chOff x="179512" y="620688"/>
            <a:chExt cx="2088232" cy="529208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前言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(4/5)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754399" y="1412776"/>
            <a:ext cx="309752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馬祖近年地震統計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58812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C38F834A-CD1B-424B-A53F-67BAEC5E48F9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7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251520" y="1844824"/>
            <a:ext cx="889248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1066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宋英宗治平三年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1922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857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66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件地震事件。經查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1604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年以前，並無比泉州更大地震規模者。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福建地震歷史資料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1574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地大震有聲，起自西北，山石皆隕，屋宇傾頹。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1918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民國七年正月初三日，連江縣東門外有地裂之異，地名為白沙尾，初裂時，地縫湧出黑水甚多，高可三尺許。地縫廣約一尺餘。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ct val="150000"/>
              </a:lnSpc>
              <a:buBlip>
                <a:blip r:embed="rId3"/>
              </a:buBlip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1604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年泉州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大地震  反推估其規模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7.5~8.0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3"/>
              </a:buBlip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9512" y="620688"/>
            <a:ext cx="2088232" cy="529208"/>
            <a:chOff x="179512" y="620688"/>
            <a:chExt cx="2088232" cy="529208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前言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(5/5)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539552" y="1268760"/>
            <a:ext cx="309752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defRPr/>
            </a:pPr>
            <a:r>
              <a:rPr kumimoji="0" lang="zh-TW" altLang="en-US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馬祖歷史地震</a:t>
            </a:r>
            <a:r>
              <a:rPr kumimoji="0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統計</a:t>
            </a:r>
          </a:p>
        </p:txBody>
      </p:sp>
    </p:spTree>
    <p:extLst>
      <p:ext uri="{BB962C8B-B14F-4D97-AF65-F5344CB8AC3E}">
        <p14:creationId xmlns:p14="http://schemas.microsoft.com/office/powerpoint/2010/main" val="21775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950" y="1484784"/>
            <a:ext cx="3390900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6" descr="石岡水壩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76872"/>
            <a:ext cx="5256212" cy="420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107504" y="1352962"/>
            <a:ext cx="280831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defRPr/>
            </a:pPr>
            <a:r>
              <a:rPr kumimoji="0"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斷層的力量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146E42F-9B18-4503-B0D3-31D497112BC4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8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79512" y="674693"/>
            <a:ext cx="4608512" cy="954107"/>
            <a:chOff x="179512" y="620688"/>
            <a:chExt cx="2088232" cy="954107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(1/11)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4-2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765175"/>
            <a:ext cx="42862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www.ncree.org.tw/921photos/images/B01S03P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2420938"/>
            <a:ext cx="4291013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179512" y="1496978"/>
            <a:ext cx="388843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defRPr/>
            </a:pPr>
            <a:r>
              <a:rPr kumimoji="0"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頭重腳輕的房子</a:t>
            </a: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DCC9D72A-ACB8-406F-9A04-35B2937D87D7}" type="slidenum">
              <a:rPr kumimoji="0" lang="en-US" altLang="zh-TW" sz="12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/>
              <a:t>9</a:t>
            </a:fld>
            <a:endParaRPr kumimoji="0" lang="zh-TW" altLang="zh-TW" sz="12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9512" y="674693"/>
            <a:ext cx="4608512" cy="529208"/>
            <a:chOff x="179512" y="620688"/>
            <a:chExt cx="2088232" cy="52920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79512" y="692696"/>
              <a:ext cx="2088232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FFF4"/>
                </a:gs>
                <a:gs pos="100000">
                  <a:srgbClr val="66FFCC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179512" y="620688"/>
              <a:ext cx="2088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地震災害預防與應變</a:t>
              </a:r>
              <a:r>
                <a:rPr kumimoji="0" lang="en-US" altLang="zh-TW" sz="2800" b="1" smtClean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(2/11)</a:t>
              </a:r>
              <a:endParaRPr kumimoji="0" lang="zh-TW" altLang="en-US" sz="28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專案狀態報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2186</Words>
  <Application>Microsoft Office PowerPoint</Application>
  <PresentationFormat>如螢幕大小 (4:3)</PresentationFormat>
  <Paragraphs>576</Paragraphs>
  <Slides>34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8" baseType="lpstr">
      <vt:lpstr>Adobe 繁黑體 Std B</vt:lpstr>
      <vt:lpstr>Gulim</vt:lpstr>
      <vt:lpstr>華康唐風隸</vt:lpstr>
      <vt:lpstr>微軟正黑體</vt:lpstr>
      <vt:lpstr>新細明體</vt:lpstr>
      <vt:lpstr>標楷體</vt:lpstr>
      <vt:lpstr>Arial</vt:lpstr>
      <vt:lpstr>Calibri</vt:lpstr>
      <vt:lpstr>Century Gothic</vt:lpstr>
      <vt:lpstr>Courier New</vt:lpstr>
      <vt:lpstr>Georgia</vt:lpstr>
      <vt:lpstr>Times New Roman</vt:lpstr>
      <vt:lpstr>Wingdings</vt:lpstr>
      <vt:lpstr>專案狀態報告</vt:lpstr>
      <vt:lpstr>連江縣避難收容所耐震評估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中央氣象局震度分級</vt:lpstr>
      <vt:lpstr>目前建築物耐震設計規範規定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100年防救災資源調查</dc:title>
  <dc:creator/>
  <cp:lastModifiedBy/>
  <cp:revision>179</cp:revision>
  <dcterms:created xsi:type="dcterms:W3CDTF">2011-06-22T13:12:52Z</dcterms:created>
  <dcterms:modified xsi:type="dcterms:W3CDTF">2017-04-11T08:15:44Z</dcterms:modified>
</cp:coreProperties>
</file>