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9" r:id="rId4"/>
    <p:sldId id="260" r:id="rId5"/>
    <p:sldId id="288" r:id="rId6"/>
    <p:sldId id="289" r:id="rId7"/>
    <p:sldId id="290" r:id="rId8"/>
    <p:sldId id="286" r:id="rId9"/>
    <p:sldId id="291" r:id="rId10"/>
    <p:sldId id="287" r:id="rId11"/>
    <p:sldId id="263" r:id="rId12"/>
    <p:sldId id="272" r:id="rId13"/>
    <p:sldId id="304" r:id="rId14"/>
    <p:sldId id="305" r:id="rId15"/>
    <p:sldId id="271" r:id="rId16"/>
    <p:sldId id="274" r:id="rId17"/>
    <p:sldId id="275" r:id="rId18"/>
    <p:sldId id="276" r:id="rId19"/>
    <p:sldId id="278" r:id="rId20"/>
    <p:sldId id="279" r:id="rId21"/>
    <p:sldId id="277" r:id="rId22"/>
    <p:sldId id="280" r:id="rId23"/>
    <p:sldId id="281" r:id="rId24"/>
    <p:sldId id="282" r:id="rId25"/>
    <p:sldId id="283" r:id="rId26"/>
    <p:sldId id="306" r:id="rId27"/>
    <p:sldId id="307" r:id="rId28"/>
    <p:sldId id="309" r:id="rId29"/>
    <p:sldId id="292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284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9C67F-727F-49C1-829A-5E80DB16AA8B}" type="datetimeFigureOut">
              <a:rPr lang="zh-TW" altLang="en-US" smtClean="0"/>
              <a:t>2017/10/15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7FEB9-CD74-4B05-9CCD-96EE4AF99AA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7FEB9-CD74-4B05-9CCD-96EE4AF99AA6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553E-ACD7-45CA-B4AB-044F06180E3C}" type="datetime1">
              <a:rPr lang="zh-TW" altLang="en-US" smtClean="0"/>
              <a:t>2017/10/15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8F5E-42C6-43E7-892F-B3F3A5B9F2AC}" type="datetime1">
              <a:rPr lang="zh-TW" altLang="en-US" smtClean="0"/>
              <a:t>2017/10/15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DACB-94F4-40BC-8C1E-17AF0E96F3E7}" type="datetime1">
              <a:rPr lang="zh-TW" altLang="en-US" smtClean="0"/>
              <a:t>2017/10/15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229B-9A84-4229-8C62-4804EF0413A0}" type="datetime1">
              <a:rPr lang="zh-TW" altLang="en-US" smtClean="0"/>
              <a:t>2017/10/15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0AB8-6FE8-4B52-B542-F89785502FAC}" type="datetime1">
              <a:rPr lang="zh-TW" altLang="en-US" smtClean="0"/>
              <a:t>2017/10/15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B36A-DB66-40CF-886C-B603B22A965B}" type="datetime1">
              <a:rPr lang="zh-TW" altLang="en-US" smtClean="0"/>
              <a:t>2017/10/15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6E1C-B117-49E4-B751-43BAC78A0FE4}" type="datetime1">
              <a:rPr lang="zh-TW" altLang="en-US" smtClean="0"/>
              <a:t>2017/10/15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A2E2-E1D6-4BD2-B653-96A9B4ADC8CB}" type="datetime1">
              <a:rPr lang="zh-TW" altLang="en-US" smtClean="0"/>
              <a:t>2017/10/15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604D-AAE6-445C-AA08-1BBBD7212C3F}" type="datetime1">
              <a:rPr lang="zh-TW" altLang="en-US" smtClean="0"/>
              <a:t>2017/10/15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2B2-C95B-4C05-BCA1-E537B76E1A4C}" type="datetime1">
              <a:rPr lang="zh-TW" altLang="en-US" smtClean="0"/>
              <a:t>2017/10/15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3903-E62E-453E-928A-A0B465B71E1F}" type="datetime1">
              <a:rPr lang="zh-TW" altLang="en-US" smtClean="0"/>
              <a:t>2017/10/15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5E1CF-7910-4AD7-94E1-D7AB09920AA3}" type="datetime1">
              <a:rPr lang="zh-TW" altLang="en-US" smtClean="0"/>
              <a:t>2017/10/15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17735-AF69-4DA5-9E4A-E5EB81198E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9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1547664" y="2564904"/>
            <a:ext cx="7340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zh-TW" altLang="zh-TW" sz="4800" spc="-150" dirty="0">
                <a:latin typeface="微軟正黑體" pitchFamily="34" charset="-120"/>
                <a:ea typeface="微軟正黑體" pitchFamily="34" charset="-120"/>
              </a:rPr>
              <a:t>繪圖</a:t>
            </a:r>
            <a:r>
              <a:rPr lang="zh-TW" altLang="zh-TW" sz="4800" spc="-150" dirty="0" smtClean="0">
                <a:latin typeface="微軟正黑體" pitchFamily="34" charset="-120"/>
                <a:ea typeface="微軟正黑體" pitchFamily="34" charset="-120"/>
              </a:rPr>
              <a:t>製作</a:t>
            </a:r>
            <a:r>
              <a:rPr lang="zh-TW" altLang="zh-TW" sz="4800" b="1" u="sng" spc="-150" dirty="0" smtClean="0">
                <a:latin typeface="微軟正黑體" pitchFamily="34" charset="-120"/>
                <a:ea typeface="微軟正黑體" pitchFamily="34" charset="-120"/>
              </a:rPr>
              <a:t>技術</a:t>
            </a:r>
            <a:r>
              <a:rPr lang="zh-TW" altLang="zh-TW" sz="4800" b="1" u="sng" spc="-150" dirty="0">
                <a:latin typeface="微軟正黑體" pitchFamily="34" charset="-120"/>
                <a:ea typeface="微軟正黑體" pitchFamily="34" charset="-120"/>
              </a:rPr>
              <a:t>移轉教育</a:t>
            </a:r>
            <a:r>
              <a:rPr lang="zh-TW" altLang="zh-TW" sz="4800" b="1" u="sng" spc="-150" dirty="0" smtClean="0">
                <a:latin typeface="微軟正黑體" pitchFamily="34" charset="-120"/>
                <a:ea typeface="微軟正黑體" pitchFamily="34" charset="-120"/>
              </a:rPr>
              <a:t>訓練</a:t>
            </a:r>
            <a:endParaRPr lang="zh-TW" altLang="zh-TW" sz="4800" b="1" u="sng" spc="-15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193758" y="5229200"/>
            <a:ext cx="469872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zh-TW" altLang="en-US" sz="3200" b="1" dirty="0">
                <a:latin typeface="Adobe 繁黑體 Std B" pitchFamily="34" charset="-120"/>
                <a:ea typeface="Adobe 繁黑體 Std B" pitchFamily="34" charset="-120"/>
              </a:rPr>
              <a:t>國立臺灣大學水工試驗所</a:t>
            </a:r>
            <a:r>
              <a:rPr lang="en-US" altLang="zh-TW" sz="3200" b="1" dirty="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3200" b="1" dirty="0">
                <a:latin typeface="Adobe 繁黑體 Std B" pitchFamily="34" charset="-120"/>
                <a:ea typeface="Adobe 繁黑體 Std B" pitchFamily="34" charset="-120"/>
              </a:rPr>
            </a:br>
            <a:endParaRPr lang="zh-TW" altLang="zh-TW" sz="2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47664" y="332656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年度連江縣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災害防救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深耕第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期計畫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055645" y="116632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乙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種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搶救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圖示說明</a:t>
            </a:r>
            <a:endParaRPr lang="zh-TW" altLang="en-US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115616" y="1124744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>
                <a:latin typeface="微軟正黑體" pitchFamily="34" charset="-120"/>
                <a:ea typeface="微軟正黑體" pitchFamily="34" charset="-120"/>
              </a:rPr>
              <a:t>乙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種搶救圖上有十種圖示類型：</a:t>
            </a:r>
            <a:endParaRPr lang="en-US" altLang="zh-TW" sz="3000" b="1" spc="-15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2267744" y="1700808"/>
            <a:ext cx="6336704" cy="4268220"/>
            <a:chOff x="2267744" y="1700808"/>
            <a:chExt cx="6336704" cy="4268220"/>
          </a:xfrm>
        </p:grpSpPr>
        <p:sp>
          <p:nvSpPr>
            <p:cNvPr id="7" name="文字方塊 6"/>
            <p:cNvSpPr txBox="1"/>
            <p:nvPr/>
          </p:nvSpPr>
          <p:spPr>
            <a:xfrm>
              <a:off x="2267744" y="1700808"/>
              <a:ext cx="2736304" cy="4268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lvl="0" indent="-514350">
                <a:lnSpc>
                  <a:spcPct val="200000"/>
                </a:lnSpc>
                <a:buClr>
                  <a:schemeClr val="tx1"/>
                </a:buClr>
              </a:pPr>
              <a:r>
                <a:rPr lang="zh-TW" altLang="en-US" sz="2800" b="1" spc="-15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消防栓送水口</a:t>
              </a:r>
              <a:endParaRPr lang="en-US" altLang="zh-TW" sz="2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514350" lvl="0" indent="-514350">
                <a:lnSpc>
                  <a:spcPct val="200000"/>
                </a:lnSpc>
                <a:buClr>
                  <a:schemeClr val="tx1"/>
                </a:buClr>
              </a:pPr>
              <a:r>
                <a:rPr lang="zh-TW" altLang="en-US" sz="2800" b="1" spc="-15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自動撒水送水</a:t>
              </a:r>
              <a:endParaRPr lang="en-US" altLang="zh-TW" sz="2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514350" lvl="0" indent="-514350">
                <a:lnSpc>
                  <a:spcPct val="200000"/>
                </a:lnSpc>
                <a:buClr>
                  <a:schemeClr val="tx1"/>
                </a:buClr>
              </a:pPr>
              <a:r>
                <a:rPr lang="zh-TW" altLang="en-US" sz="2800" b="1" spc="-15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安全門</a:t>
              </a:r>
              <a:endParaRPr lang="en-US" altLang="zh-TW" sz="2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514350" lvl="0" indent="-514350">
                <a:lnSpc>
                  <a:spcPct val="200000"/>
                </a:lnSpc>
                <a:buClr>
                  <a:schemeClr val="tx1"/>
                </a:buClr>
              </a:pPr>
              <a:r>
                <a:rPr lang="zh-TW" altLang="en-US" sz="2800" b="1" spc="-15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直通樓梯</a:t>
              </a:r>
              <a:endParaRPr lang="en-US" altLang="zh-TW" sz="2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514350" lvl="0" indent="-514350">
                <a:lnSpc>
                  <a:spcPct val="200000"/>
                </a:lnSpc>
                <a:buClr>
                  <a:schemeClr val="tx1"/>
                </a:buClr>
              </a:pPr>
              <a:r>
                <a:rPr lang="zh-TW" altLang="en-US" sz="2800" b="1" spc="-15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室內消防栓</a:t>
              </a:r>
              <a:endParaRPr lang="en-US" altLang="zh-TW" sz="2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868144" y="1700808"/>
              <a:ext cx="2736304" cy="4268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lvl="0" indent="-514350">
                <a:lnSpc>
                  <a:spcPct val="200000"/>
                </a:lnSpc>
                <a:buClr>
                  <a:schemeClr val="tx1"/>
                </a:buClr>
              </a:pPr>
              <a:r>
                <a:rPr lang="zh-TW" altLang="en-US" sz="2800" b="1" spc="-15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室外消防栓</a:t>
              </a:r>
              <a:endParaRPr lang="en-US" altLang="zh-TW" sz="2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514350" lvl="0" indent="-514350">
                <a:lnSpc>
                  <a:spcPct val="200000"/>
                </a:lnSpc>
                <a:buClr>
                  <a:schemeClr val="tx1"/>
                </a:buClr>
              </a:pPr>
              <a:r>
                <a:rPr lang="zh-TW" altLang="en-US" sz="2800" b="1" spc="-15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受信總機</a:t>
              </a:r>
              <a:r>
                <a:rPr lang="en-US" altLang="zh-TW" sz="2800" b="1" spc="-15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2800" b="1" spc="-15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含副機</a:t>
              </a:r>
              <a:r>
                <a:rPr lang="en-US" altLang="zh-TW" sz="2800" b="1" spc="-15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pPr marL="514350" lvl="0" indent="-514350">
                <a:lnSpc>
                  <a:spcPct val="200000"/>
                </a:lnSpc>
                <a:buClr>
                  <a:schemeClr val="tx1"/>
                </a:buClr>
              </a:pPr>
              <a:r>
                <a:rPr lang="zh-TW" altLang="en-US" sz="2800" b="1" spc="-15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緊急電源插座</a:t>
              </a:r>
              <a:endParaRPr lang="en-US" altLang="zh-TW" sz="2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514350" lvl="0" indent="-514350">
                <a:lnSpc>
                  <a:spcPct val="200000"/>
                </a:lnSpc>
                <a:buClr>
                  <a:schemeClr val="tx1"/>
                </a:buClr>
              </a:pPr>
              <a:r>
                <a:rPr lang="zh-TW" altLang="en-US" sz="2800" b="1" spc="-15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緊急進口</a:t>
              </a:r>
              <a:endParaRPr lang="en-US" altLang="zh-TW" sz="2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514350" lvl="0" indent="-514350">
                <a:lnSpc>
                  <a:spcPct val="200000"/>
                </a:lnSpc>
                <a:buClr>
                  <a:schemeClr val="tx1"/>
                </a:buClr>
              </a:pPr>
              <a:r>
                <a:rPr lang="zh-TW" altLang="en-US" sz="2800" b="1" spc="-15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避難器具</a:t>
              </a:r>
              <a:endParaRPr lang="en-US" altLang="zh-TW" sz="2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691680" y="1988840"/>
            <a:ext cx="4104456" cy="3901363"/>
            <a:chOff x="1691680" y="1988840"/>
            <a:chExt cx="4104456" cy="3901363"/>
          </a:xfrm>
        </p:grpSpPr>
        <p:pic>
          <p:nvPicPr>
            <p:cNvPr id="9" name="圖片 8" descr="icon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680" y="2060898"/>
              <a:ext cx="506980" cy="396000"/>
            </a:xfrm>
            <a:prstGeom prst="rect">
              <a:avLst/>
            </a:prstGeom>
          </p:spPr>
        </p:pic>
        <p:pic>
          <p:nvPicPr>
            <p:cNvPr id="10" name="圖片 9" descr="icon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81" y="2888984"/>
              <a:ext cx="506979" cy="396000"/>
            </a:xfrm>
            <a:prstGeom prst="rect">
              <a:avLst/>
            </a:prstGeom>
          </p:spPr>
        </p:pic>
        <p:pic>
          <p:nvPicPr>
            <p:cNvPr id="11" name="圖片 10" descr="icon-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6630" y="3789080"/>
              <a:ext cx="489106" cy="360000"/>
            </a:xfrm>
            <a:prstGeom prst="rect">
              <a:avLst/>
            </a:prstGeom>
          </p:spPr>
        </p:pic>
        <p:pic>
          <p:nvPicPr>
            <p:cNvPr id="12" name="圖片 11" descr="icon-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7200" y="4581184"/>
              <a:ext cx="427966" cy="504000"/>
            </a:xfrm>
            <a:prstGeom prst="rect">
              <a:avLst/>
            </a:prstGeom>
          </p:spPr>
        </p:pic>
        <p:pic>
          <p:nvPicPr>
            <p:cNvPr id="19" name="圖片 18" descr="icon-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1680" y="5494203"/>
              <a:ext cx="538014" cy="396000"/>
            </a:xfrm>
            <a:prstGeom prst="rect">
              <a:avLst/>
            </a:prstGeom>
          </p:spPr>
        </p:pic>
        <p:pic>
          <p:nvPicPr>
            <p:cNvPr id="20" name="圖片 19" descr="icon-1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26048" y="1988840"/>
              <a:ext cx="402161" cy="576000"/>
            </a:xfrm>
            <a:prstGeom prst="rect">
              <a:avLst/>
            </a:prstGeom>
          </p:spPr>
        </p:pic>
        <p:pic>
          <p:nvPicPr>
            <p:cNvPr id="21" name="圖片 20" descr="icon-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58120" y="2899356"/>
              <a:ext cx="538016" cy="396000"/>
            </a:xfrm>
            <a:prstGeom prst="rect">
              <a:avLst/>
            </a:prstGeom>
          </p:spPr>
        </p:pic>
        <p:pic>
          <p:nvPicPr>
            <p:cNvPr id="22" name="圖片 21" descr="icon-3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3128" y="3717032"/>
              <a:ext cx="468000" cy="468000"/>
            </a:xfrm>
            <a:prstGeom prst="rect">
              <a:avLst/>
            </a:prstGeom>
          </p:spPr>
        </p:pic>
        <p:pic>
          <p:nvPicPr>
            <p:cNvPr id="23" name="圖片 22" descr="icon-4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01605" y="4509120"/>
              <a:ext cx="451046" cy="576000"/>
            </a:xfrm>
            <a:prstGeom prst="rect">
              <a:avLst/>
            </a:prstGeom>
          </p:spPr>
        </p:pic>
        <p:pic>
          <p:nvPicPr>
            <p:cNvPr id="24" name="圖片 23" descr="icon-4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69704" y="5445224"/>
              <a:ext cx="514849" cy="432000"/>
            </a:xfrm>
            <a:prstGeom prst="rect">
              <a:avLst/>
            </a:prstGeom>
          </p:spPr>
        </p:pic>
      </p:grpSp>
      <p:sp>
        <p:nvSpPr>
          <p:cNvPr id="28" name="投影片編號版面配置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9203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3290131" y="2132856"/>
            <a:ext cx="55980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zh-TW" altLang="en-US" sz="6000" b="1" spc="-150" dirty="0">
                <a:latin typeface="微軟正黑體" pitchFamily="34" charset="-120"/>
                <a:ea typeface="微軟正黑體" pitchFamily="34" charset="-120"/>
              </a:rPr>
              <a:t>繪製</a:t>
            </a:r>
            <a:r>
              <a:rPr lang="zh-TW" altLang="en-US" sz="6000" b="1" spc="-150" dirty="0" smtClean="0">
                <a:latin typeface="微軟正黑體" pitchFamily="34" charset="-120"/>
                <a:ea typeface="微軟正黑體" pitchFamily="34" charset="-120"/>
              </a:rPr>
              <a:t>教學</a:t>
            </a:r>
            <a:endParaRPr lang="en-US" altLang="zh-TW" sz="6000" b="1" spc="-150" dirty="0" smtClean="0"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en-US" altLang="zh-TW" sz="6000" b="1" spc="-15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6000" b="1" spc="-150" dirty="0" smtClean="0">
                <a:latin typeface="微軟正黑體" pitchFamily="34" charset="-120"/>
                <a:ea typeface="微軟正黑體" pitchFamily="34" charset="-120"/>
              </a:rPr>
              <a:t>甲種</a:t>
            </a:r>
            <a:r>
              <a:rPr lang="zh-TW" altLang="en-US" sz="6000" b="1" spc="-150" dirty="0" smtClean="0">
                <a:latin typeface="微軟正黑體" pitchFamily="34" charset="-120"/>
                <a:ea typeface="微軟正黑體" pitchFamily="34" charset="-120"/>
              </a:rPr>
              <a:t>防護</a:t>
            </a:r>
            <a:r>
              <a:rPr lang="zh-TW" altLang="en-US" sz="6000" b="1" spc="-150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6000" b="1" spc="-15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000" b="1" spc="-15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北竿鄉</a:t>
            </a:r>
            <a:r>
              <a:rPr lang="en-US" altLang="zh-TW" sz="4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塘岐村</a:t>
            </a:r>
            <a:r>
              <a:rPr lang="zh-TW" altLang="en-US" sz="4800" b="1" spc="-15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為例</a:t>
            </a:r>
            <a:r>
              <a:rPr lang="en-US" altLang="zh-TW" sz="4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4800" b="1" spc="-15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268016" y="1196752"/>
            <a:ext cx="7776864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繪製軟體：</a:t>
            </a:r>
            <a:endParaRPr lang="en-US" altLang="zh-TW" sz="3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188640"/>
            <a:ext cx="27718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  使用軟體　</a:t>
            </a:r>
            <a:endParaRPr lang="zh-TW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 descr="「Microsoft  Word 2007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2"/>
            <a:ext cx="1030941" cy="1226005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1835696" y="2381979"/>
            <a:ext cx="52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</a:pP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Microsoft  Word</a:t>
            </a:r>
          </a:p>
          <a:p>
            <a:pPr marL="514350" indent="-514350">
              <a:buClr>
                <a:srgbClr val="0070C0"/>
              </a:buClr>
            </a:pP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軟體版本為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2007</a:t>
            </a:r>
            <a:endParaRPr lang="en-US" altLang="zh-TW" sz="3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835696" y="3789040"/>
            <a:ext cx="4600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</a:pP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Microsoft  PowerPoint</a:t>
            </a:r>
          </a:p>
          <a:p>
            <a:pPr marL="514350" indent="-514350">
              <a:buClr>
                <a:srgbClr val="0070C0"/>
              </a:buClr>
            </a:pP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軟體版本為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2007</a:t>
            </a:r>
          </a:p>
          <a:p>
            <a:pPr marL="514350" indent="-514350">
              <a:buClr>
                <a:srgbClr val="0070C0"/>
              </a:buClr>
            </a:pP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endParaRPr lang="en-US" altLang="zh-TW" sz="3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6" name="Picture 4" descr="「Microsoft  PowerPoint 2007」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501008"/>
            <a:ext cx="1008112" cy="1008112"/>
          </a:xfrm>
          <a:prstGeom prst="rect">
            <a:avLst/>
          </a:prstGeom>
          <a:noFill/>
        </p:spPr>
      </p:pic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214414" y="3786190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版面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配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置：常用</a:t>
            </a:r>
            <a: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版面配置</a:t>
            </a:r>
            <a: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空白</a:t>
            </a:r>
            <a:endParaRPr lang="en-US" altLang="zh-TW" sz="3000" b="1" spc="-15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188640"/>
            <a:ext cx="21237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  步驟 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2" name="圖片 21"/>
          <p:cNvPicPr/>
          <p:nvPr/>
        </p:nvPicPr>
        <p:blipFill>
          <a:blip r:embed="rId3"/>
          <a:srcRect b="45127"/>
          <a:stretch>
            <a:fillRect/>
          </a:stretch>
        </p:blipFill>
        <p:spPr bwMode="auto">
          <a:xfrm>
            <a:off x="1643042" y="4303926"/>
            <a:ext cx="7300281" cy="212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文字方塊 23"/>
          <p:cNvSpPr txBox="1"/>
          <p:nvPr/>
        </p:nvSpPr>
        <p:spPr>
          <a:xfrm>
            <a:off x="1211968" y="1017614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開啟軟體 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Microsoft  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PowerPoint</a:t>
            </a:r>
            <a:endParaRPr lang="en-US" altLang="zh-TW" sz="3000" b="1" spc="-15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7241" y="1571612"/>
            <a:ext cx="728329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矩形 29"/>
          <p:cNvSpPr/>
          <p:nvPr/>
        </p:nvSpPr>
        <p:spPr>
          <a:xfrm>
            <a:off x="2285984" y="5455143"/>
            <a:ext cx="520662" cy="4741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dk1"/>
              </a:solidFill>
            </a:endParaRPr>
          </a:p>
        </p:txBody>
      </p:sp>
      <p:sp>
        <p:nvSpPr>
          <p:cNvPr id="32" name="向右箭號圖說文字 31"/>
          <p:cNvSpPr/>
          <p:nvPr/>
        </p:nvSpPr>
        <p:spPr>
          <a:xfrm>
            <a:off x="285720" y="5357826"/>
            <a:ext cx="1995704" cy="785818"/>
          </a:xfrm>
          <a:prstGeom prst="rightArrowCallout">
            <a:avLst>
              <a:gd name="adj1" fmla="val 37449"/>
              <a:gd name="adj2" fmla="val 36205"/>
              <a:gd name="adj3" fmla="val 28735"/>
              <a:gd name="adj4" fmla="val 8671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左鍵按一下選</a:t>
            </a:r>
            <a:r>
              <a:rPr lang="en-US" altLang="zh-TW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空白</a:t>
            </a:r>
            <a:r>
              <a:rPr lang="en-US" altLang="zh-TW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”</a:t>
            </a:r>
            <a:endParaRPr lang="zh-TW" altLang="en-US" sz="24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投影片編號版面配置區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0" y="188640"/>
            <a:ext cx="21237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  步驟 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357158" y="1142984"/>
            <a:ext cx="8715436" cy="4266721"/>
            <a:chOff x="357158" y="1142984"/>
            <a:chExt cx="8715436" cy="4266721"/>
          </a:xfrm>
        </p:grpSpPr>
        <p:grpSp>
          <p:nvGrpSpPr>
            <p:cNvPr id="2" name="群組 21"/>
            <p:cNvGrpSpPr/>
            <p:nvPr/>
          </p:nvGrpSpPr>
          <p:grpSpPr>
            <a:xfrm>
              <a:off x="1214414" y="1142984"/>
              <a:ext cx="7858180" cy="3500462"/>
              <a:chOff x="1214414" y="1142984"/>
              <a:chExt cx="7858180" cy="3500462"/>
            </a:xfrm>
          </p:grpSpPr>
          <p:sp>
            <p:nvSpPr>
              <p:cNvPr id="12" name="文字方塊 11"/>
              <p:cNvSpPr txBox="1"/>
              <p:nvPr/>
            </p:nvSpPr>
            <p:spPr>
              <a:xfrm>
                <a:off x="1214414" y="1142984"/>
                <a:ext cx="777686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Clr>
                    <a:srgbClr val="0070C0"/>
                  </a:buClr>
                  <a:buFont typeface="Wingdings" pitchFamily="2" charset="2"/>
                  <a:buChar char="Ø"/>
                </a:pPr>
                <a:r>
                  <a:rPr lang="zh-TW" altLang="en-US" sz="3000" b="1" spc="-150" dirty="0" smtClean="0">
                    <a:latin typeface="微軟正黑體" pitchFamily="34" charset="-120"/>
                    <a:ea typeface="微軟正黑體" pitchFamily="34" charset="-120"/>
                  </a:rPr>
                  <a:t>設定繪製圖檔的大小</a:t>
                </a:r>
                <a:r>
                  <a:rPr lang="zh-TW" altLang="en-US" sz="3000" b="1" spc="-150" dirty="0" smtClean="0">
                    <a:latin typeface="微軟正黑體" pitchFamily="34" charset="-120"/>
                    <a:ea typeface="微軟正黑體" pitchFamily="34" charset="-120"/>
                  </a:rPr>
                  <a:t>，</a:t>
                </a:r>
                <a:r>
                  <a:rPr lang="zh-TW" altLang="en-US" sz="3000" b="1" u="sng" spc="-150" dirty="0" smtClean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設計</a:t>
                </a:r>
                <a:r>
                  <a:rPr lang="zh-TW" altLang="en-US" sz="3000" b="1" spc="-150" dirty="0" smtClean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sz="3000" b="1" spc="-150" dirty="0" smtClean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  <a:sym typeface="Wingdings" pitchFamily="2" charset="2"/>
                  </a:rPr>
                  <a:t></a:t>
                </a:r>
                <a:r>
                  <a:rPr lang="zh-TW" altLang="en-US" sz="3000" b="1" spc="-150" dirty="0" smtClean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zh-TW" altLang="en-US" sz="3000" b="1" u="sng" spc="-150" dirty="0" smtClean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版面設定</a:t>
                </a:r>
                <a:endParaRPr lang="en-US" altLang="zh-TW" sz="3000" b="1" u="sng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pic>
            <p:nvPicPr>
              <p:cNvPr id="28676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65710" y="2071678"/>
                <a:ext cx="7706884" cy="2571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" name="群組 22"/>
            <p:cNvGrpSpPr/>
            <p:nvPr/>
          </p:nvGrpSpPr>
          <p:grpSpPr>
            <a:xfrm>
              <a:off x="2500298" y="2192912"/>
              <a:ext cx="1224136" cy="403324"/>
              <a:chOff x="2500298" y="2192912"/>
              <a:chExt cx="1224136" cy="40332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500298" y="2214554"/>
                <a:ext cx="432048" cy="36004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向左箭號圖說文字 17"/>
              <p:cNvSpPr/>
              <p:nvPr/>
            </p:nvSpPr>
            <p:spPr>
              <a:xfrm>
                <a:off x="2932346" y="2192912"/>
                <a:ext cx="792088" cy="403324"/>
              </a:xfrm>
              <a:prstGeom prst="leftArrowCallout">
                <a:avLst>
                  <a:gd name="adj1" fmla="val 38228"/>
                  <a:gd name="adj2" fmla="val 38228"/>
                  <a:gd name="adj3" fmla="val 31614"/>
                  <a:gd name="adj4" fmla="val 6497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3200" dirty="0" smtClean="0">
                    <a:solidFill>
                      <a:srgbClr val="FFFF00"/>
                    </a:solidFill>
                  </a:rPr>
                  <a:t>1</a:t>
                </a:r>
                <a:endParaRPr lang="zh-TW" altLang="en-US" sz="3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" name="群組 23"/>
            <p:cNvGrpSpPr/>
            <p:nvPr/>
          </p:nvGrpSpPr>
          <p:grpSpPr>
            <a:xfrm>
              <a:off x="357158" y="2491054"/>
              <a:ext cx="1512168" cy="513308"/>
              <a:chOff x="357158" y="2491054"/>
              <a:chExt cx="1512168" cy="51330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205478" y="2491054"/>
                <a:ext cx="663848" cy="51330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向右箭號圖說文字 18"/>
              <p:cNvSpPr/>
              <p:nvPr/>
            </p:nvSpPr>
            <p:spPr>
              <a:xfrm>
                <a:off x="357158" y="2500306"/>
                <a:ext cx="864096" cy="504056"/>
              </a:xfrm>
              <a:prstGeom prst="rightArrowCallout">
                <a:avLst>
                  <a:gd name="adj1" fmla="val 45157"/>
                  <a:gd name="adj2" fmla="val 37598"/>
                  <a:gd name="adj3" fmla="val 35078"/>
                  <a:gd name="adj4" fmla="val 6497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3200" dirty="0" smtClean="0">
                    <a:solidFill>
                      <a:srgbClr val="FFFF00"/>
                    </a:solidFill>
                  </a:rPr>
                  <a:t>2</a:t>
                </a:r>
                <a:endParaRPr lang="zh-TW" altLang="en-US" sz="3200" dirty="0" smtClean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6" name="群組 24"/>
            <p:cNvGrpSpPr/>
            <p:nvPr/>
          </p:nvGrpSpPr>
          <p:grpSpPr>
            <a:xfrm>
              <a:off x="3350714" y="4071942"/>
              <a:ext cx="4104456" cy="1337763"/>
              <a:chOff x="3350714" y="4071942"/>
              <a:chExt cx="4104456" cy="1337763"/>
            </a:xfrm>
          </p:grpSpPr>
          <p:pic>
            <p:nvPicPr>
              <p:cNvPr id="28677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14810" y="4071942"/>
                <a:ext cx="3240360" cy="1337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向右箭號圖說文字 20"/>
              <p:cNvSpPr/>
              <p:nvPr/>
            </p:nvSpPr>
            <p:spPr>
              <a:xfrm>
                <a:off x="3350714" y="4565205"/>
                <a:ext cx="864096" cy="504056"/>
              </a:xfrm>
              <a:prstGeom prst="rightArrowCallout">
                <a:avLst>
                  <a:gd name="adj1" fmla="val 45157"/>
                  <a:gd name="adj2" fmla="val 37598"/>
                  <a:gd name="adj3" fmla="val 35078"/>
                  <a:gd name="adj4" fmla="val 6497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3200" dirty="0" smtClean="0">
                    <a:solidFill>
                      <a:srgbClr val="FFFF00"/>
                    </a:solidFill>
                  </a:rPr>
                  <a:t>3</a:t>
                </a:r>
                <a:endParaRPr lang="zh-TW" altLang="en-US" sz="3200" dirty="0" smtClean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268016" y="1196752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開啟</a:t>
            </a:r>
            <a: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甲種搶救圖</a:t>
            </a:r>
            <a: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</a:rPr>
              <a:t>.doc</a:t>
            </a:r>
            <a:b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範例檔案：塘岐村</a:t>
            </a:r>
            <a:endParaRPr lang="en-US" altLang="zh-TW" sz="3000" b="1" spc="-15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188640"/>
            <a:ext cx="21237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  步驟 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60848"/>
            <a:ext cx="6328522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群組 11"/>
          <p:cNvGrpSpPr/>
          <p:nvPr/>
        </p:nvGrpSpPr>
        <p:grpSpPr>
          <a:xfrm>
            <a:off x="214282" y="3140968"/>
            <a:ext cx="7382054" cy="2717494"/>
            <a:chOff x="214282" y="3140968"/>
            <a:chExt cx="7382054" cy="2717494"/>
          </a:xfrm>
        </p:grpSpPr>
        <p:sp>
          <p:nvSpPr>
            <p:cNvPr id="8" name="矩形 7"/>
            <p:cNvSpPr/>
            <p:nvPr/>
          </p:nvSpPr>
          <p:spPr>
            <a:xfrm>
              <a:off x="3995936" y="3140968"/>
              <a:ext cx="3600400" cy="26642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dk1"/>
                </a:solidFill>
              </a:endParaRPr>
            </a:p>
          </p:txBody>
        </p:sp>
        <p:sp>
          <p:nvSpPr>
            <p:cNvPr id="11" name="向右箭號圖說文字 10"/>
            <p:cNvSpPr/>
            <p:nvPr/>
          </p:nvSpPr>
          <p:spPr>
            <a:xfrm>
              <a:off x="214282" y="4286256"/>
              <a:ext cx="3781654" cy="1572206"/>
            </a:xfrm>
            <a:prstGeom prst="rightArrowCallout">
              <a:avLst>
                <a:gd name="adj1" fmla="val 17508"/>
                <a:gd name="adj2" fmla="val 36205"/>
                <a:gd name="adj3" fmla="val 28735"/>
                <a:gd name="adj4" fmla="val 8671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000" indent="-342900"/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1.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左鍵點選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要繪製的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圖片</a:t>
              </a:r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會顯示出圖片框</a:t>
              </a:r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複製 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在圖片框中按</a:t>
              </a:r>
              <a:r>
                <a:rPr lang="zh-TW" altLang="en-US" sz="24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右鍵</a:t>
              </a:r>
              <a:r>
                <a:rPr lang="en-US" altLang="zh-TW" sz="24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  <a:sym typeface="Wingdings" pitchFamily="2" charset="2"/>
                </a:rPr>
                <a:t></a:t>
              </a:r>
              <a:r>
                <a:rPr lang="zh-TW" altLang="en-US" sz="24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複製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b="-156"/>
          <a:stretch>
            <a:fillRect/>
          </a:stretch>
        </p:blipFill>
        <p:spPr bwMode="auto">
          <a:xfrm>
            <a:off x="2627784" y="1962620"/>
            <a:ext cx="63288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1268016" y="913139"/>
            <a:ext cx="709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剛才在</a:t>
            </a:r>
            <a: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</a:rPr>
              <a:t>WORD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複製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的圖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貼在</a:t>
            </a:r>
            <a: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</a:rPr>
              <a:t>PPT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上  </a:t>
            </a:r>
            <a:r>
              <a:rPr lang="en-US" altLang="zh-TW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右鍵 </a:t>
            </a:r>
            <a:r>
              <a:rPr lang="en-US" altLang="zh-TW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en-US" altLang="zh-TW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貼上</a:t>
            </a:r>
            <a:r>
              <a:rPr lang="en-US" altLang="zh-TW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0" y="188640"/>
            <a:ext cx="21237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  步驟 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4161" y="2996952"/>
            <a:ext cx="42484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268016" y="1196752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選 </a:t>
            </a:r>
            <a:r>
              <a:rPr lang="zh-TW" altLang="en-US" sz="3000" b="1" u="sng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插入</a:t>
            </a:r>
            <a:r>
              <a:rPr lang="zh-TW" altLang="en-US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3000" b="1" u="sng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圖案</a:t>
            </a:r>
            <a:r>
              <a:rPr lang="zh-TW" altLang="en-US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000" b="1" u="sng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線條</a:t>
            </a:r>
            <a:r>
              <a:rPr lang="en-US" altLang="zh-TW" sz="3000" b="1" u="sng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u="sng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曲線</a:t>
            </a:r>
            <a:r>
              <a:rPr lang="en-US" altLang="zh-TW" sz="3000" b="1" u="sng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 工具進行繪製</a:t>
            </a:r>
            <a:endParaRPr lang="en-US" altLang="zh-TW" sz="3000" b="1" spc="-15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endParaRPr lang="en-US" altLang="zh-TW" sz="3000" b="1" spc="-15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188640"/>
            <a:ext cx="21237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  步驟 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88840"/>
            <a:ext cx="63288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群組 25"/>
          <p:cNvGrpSpPr/>
          <p:nvPr/>
        </p:nvGrpSpPr>
        <p:grpSpPr>
          <a:xfrm>
            <a:off x="3347864" y="3150122"/>
            <a:ext cx="2696380" cy="2367110"/>
            <a:chOff x="3347864" y="3150122"/>
            <a:chExt cx="2696380" cy="236711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7864" y="4005064"/>
              <a:ext cx="2615184" cy="15121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群組 23"/>
            <p:cNvGrpSpPr/>
            <p:nvPr/>
          </p:nvGrpSpPr>
          <p:grpSpPr>
            <a:xfrm>
              <a:off x="4820108" y="3150122"/>
              <a:ext cx="1224136" cy="403324"/>
              <a:chOff x="4820108" y="3150122"/>
              <a:chExt cx="1224136" cy="403324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4820108" y="3171764"/>
                <a:ext cx="432048" cy="36004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14" name="向左箭號圖說文字 13"/>
              <p:cNvSpPr/>
              <p:nvPr/>
            </p:nvSpPr>
            <p:spPr>
              <a:xfrm>
                <a:off x="5252156" y="3150122"/>
                <a:ext cx="792088" cy="403324"/>
              </a:xfrm>
              <a:prstGeom prst="leftArrowCallout">
                <a:avLst>
                  <a:gd name="adj1" fmla="val 38228"/>
                  <a:gd name="adj2" fmla="val 38228"/>
                  <a:gd name="adj3" fmla="val 31614"/>
                  <a:gd name="adj4" fmla="val 6497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3200" dirty="0" smtClean="0">
                    <a:solidFill>
                      <a:srgbClr val="FFFF00"/>
                    </a:solidFill>
                  </a:rPr>
                  <a:t>3</a:t>
                </a:r>
                <a:endParaRPr lang="zh-TW" altLang="en-US" sz="3200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18" name="群組 17"/>
          <p:cNvGrpSpPr/>
          <p:nvPr/>
        </p:nvGrpSpPr>
        <p:grpSpPr>
          <a:xfrm>
            <a:off x="2465838" y="2033954"/>
            <a:ext cx="1224136" cy="432048"/>
            <a:chOff x="2465838" y="2033954"/>
            <a:chExt cx="1224136" cy="432048"/>
          </a:xfrm>
        </p:grpSpPr>
        <p:sp>
          <p:nvSpPr>
            <p:cNvPr id="16" name="矩形 15"/>
            <p:cNvSpPr/>
            <p:nvPr/>
          </p:nvSpPr>
          <p:spPr>
            <a:xfrm>
              <a:off x="3257926" y="2069958"/>
              <a:ext cx="432048" cy="3600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dk1"/>
                </a:solidFill>
              </a:endParaRPr>
            </a:p>
          </p:txBody>
        </p:sp>
        <p:sp>
          <p:nvSpPr>
            <p:cNvPr id="17" name="向右箭號圖說文字 16"/>
            <p:cNvSpPr/>
            <p:nvPr/>
          </p:nvSpPr>
          <p:spPr>
            <a:xfrm>
              <a:off x="2465838" y="2033954"/>
              <a:ext cx="792088" cy="432048"/>
            </a:xfrm>
            <a:prstGeom prst="rightArrowCallout">
              <a:avLst>
                <a:gd name="adj1" fmla="val 37449"/>
                <a:gd name="adj2" fmla="val 33300"/>
                <a:gd name="adj3" fmla="val 33300"/>
                <a:gd name="adj4" fmla="val 6497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>
                  <a:solidFill>
                    <a:srgbClr val="FFFF00"/>
                  </a:solidFill>
                </a:rPr>
                <a:t>1</a:t>
              </a:r>
              <a:endParaRPr lang="zh-TW" altLang="en-US" sz="3200" dirty="0" smtClean="0">
                <a:solidFill>
                  <a:srgbClr val="FFFF00"/>
                </a:solidFill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2699792" y="2264763"/>
            <a:ext cx="2342147" cy="2550445"/>
            <a:chOff x="2699792" y="2264763"/>
            <a:chExt cx="2342147" cy="255044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792" y="4005064"/>
              <a:ext cx="493776" cy="8101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群組 22"/>
            <p:cNvGrpSpPr/>
            <p:nvPr/>
          </p:nvGrpSpPr>
          <p:grpSpPr>
            <a:xfrm>
              <a:off x="3817803" y="2264763"/>
              <a:ext cx="1224136" cy="577352"/>
              <a:chOff x="3817803" y="2264763"/>
              <a:chExt cx="1224136" cy="57735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3817803" y="2264763"/>
                <a:ext cx="432048" cy="57735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向左箭號圖說文字 20"/>
              <p:cNvSpPr/>
              <p:nvPr/>
            </p:nvSpPr>
            <p:spPr>
              <a:xfrm>
                <a:off x="4249851" y="2351777"/>
                <a:ext cx="792088" cy="403324"/>
              </a:xfrm>
              <a:prstGeom prst="leftArrowCallout">
                <a:avLst>
                  <a:gd name="adj1" fmla="val 38228"/>
                  <a:gd name="adj2" fmla="val 38228"/>
                  <a:gd name="adj3" fmla="val 31614"/>
                  <a:gd name="adj4" fmla="val 6497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3200" dirty="0" smtClean="0">
                    <a:solidFill>
                      <a:srgbClr val="FFFF00"/>
                    </a:solidFill>
                  </a:rPr>
                  <a:t>2</a:t>
                </a:r>
                <a:endParaRPr lang="zh-TW" altLang="en-US" sz="3200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27" name="波浪 26"/>
          <p:cNvSpPr/>
          <p:nvPr/>
        </p:nvSpPr>
        <p:spPr>
          <a:xfrm>
            <a:off x="6228184" y="4581128"/>
            <a:ext cx="2592288" cy="1872208"/>
          </a:xfrm>
          <a:prstGeom prst="wave">
            <a:avLst>
              <a:gd name="adj1" fmla="val 8430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spc="-15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那就準備開始</a:t>
            </a:r>
            <a:r>
              <a:rPr lang="en-US" altLang="zh-TW" sz="3000" b="1" spc="-15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1" spc="-15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b="1" spc="-15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更新</a:t>
            </a:r>
            <a:r>
              <a:rPr lang="zh-TW" altLang="en-US" sz="3000" b="1" spc="-15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甲種圖</a:t>
            </a: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268016" y="1196752"/>
            <a:ext cx="777686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進行描繪</a:t>
            </a:r>
            <a:endParaRPr lang="en-US" altLang="zh-TW" sz="3000" b="1" spc="-15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188640"/>
            <a:ext cx="21237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  步驟 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44824"/>
            <a:ext cx="6912768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 descr="20171007 塘岐村-甲種圖-圖層分開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7473" y="1844824"/>
            <a:ext cx="6767989" cy="4824536"/>
          </a:xfrm>
          <a:prstGeom prst="rect">
            <a:avLst/>
          </a:prstGeom>
        </p:spPr>
      </p:pic>
      <p:pic>
        <p:nvPicPr>
          <p:cNvPr id="11" name="圖片 10" descr="20171007 塘岐村-甲種圖-圖層分開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0440" y="2060848"/>
            <a:ext cx="6372000" cy="4353048"/>
          </a:xfrm>
          <a:prstGeom prst="rect">
            <a:avLst/>
          </a:prstGeom>
        </p:spPr>
      </p:pic>
      <p:sp>
        <p:nvSpPr>
          <p:cNvPr id="12" name="向右箭號圖說文字 11"/>
          <p:cNvSpPr/>
          <p:nvPr/>
        </p:nvSpPr>
        <p:spPr>
          <a:xfrm>
            <a:off x="323528" y="2420888"/>
            <a:ext cx="2016224" cy="504056"/>
          </a:xfrm>
          <a:prstGeom prst="rightArrowCallout">
            <a:avLst>
              <a:gd name="adj1" fmla="val 37449"/>
              <a:gd name="adj2" fmla="val 36205"/>
              <a:gd name="adj3" fmla="val 28735"/>
              <a:gd name="adj4" fmla="val 8303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</a:pP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1.+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道路</a:t>
            </a:r>
          </a:p>
        </p:txBody>
      </p:sp>
      <p:sp>
        <p:nvSpPr>
          <p:cNvPr id="13" name="向右箭號圖說文字 12"/>
          <p:cNvSpPr/>
          <p:nvPr/>
        </p:nvSpPr>
        <p:spPr>
          <a:xfrm>
            <a:off x="323528" y="3226487"/>
            <a:ext cx="2016224" cy="504056"/>
          </a:xfrm>
          <a:prstGeom prst="rightArrowCallout">
            <a:avLst>
              <a:gd name="adj1" fmla="val 37449"/>
              <a:gd name="adj2" fmla="val 36205"/>
              <a:gd name="adj3" fmla="val 28735"/>
              <a:gd name="adj4" fmla="val 8303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</a:pP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2.+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建築物</a:t>
            </a:r>
          </a:p>
        </p:txBody>
      </p:sp>
      <p:sp>
        <p:nvSpPr>
          <p:cNvPr id="14" name="向右箭號圖說文字 13"/>
          <p:cNvSpPr/>
          <p:nvPr/>
        </p:nvSpPr>
        <p:spPr>
          <a:xfrm>
            <a:off x="323528" y="4032085"/>
            <a:ext cx="2016224" cy="504056"/>
          </a:xfrm>
          <a:prstGeom prst="rightArrowCallout">
            <a:avLst>
              <a:gd name="adj1" fmla="val 37449"/>
              <a:gd name="adj2" fmla="val 36205"/>
              <a:gd name="adj3" fmla="val 28735"/>
              <a:gd name="adj4" fmla="val 8303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</a:pP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3.+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設施名稱</a:t>
            </a:r>
          </a:p>
        </p:txBody>
      </p:sp>
      <p:pic>
        <p:nvPicPr>
          <p:cNvPr id="16" name="圖片 15" descr="20171007 塘岐村-甲種圖-圖層分開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44456" y="1844824"/>
            <a:ext cx="6732000" cy="4798881"/>
          </a:xfrm>
          <a:prstGeom prst="rect">
            <a:avLst/>
          </a:prstGeom>
        </p:spPr>
      </p:pic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268016" y="1196752"/>
            <a:ext cx="777686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加入</a:t>
            </a:r>
            <a:r>
              <a:rPr lang="zh-TW" altLang="en-US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防救災資源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圖示</a:t>
            </a:r>
            <a:endParaRPr lang="en-US" altLang="zh-TW" sz="3000" b="1" spc="-15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188640"/>
            <a:ext cx="21237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  步驟 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2374994" y="2204864"/>
            <a:ext cx="6251311" cy="674088"/>
            <a:chOff x="2374994" y="2060848"/>
            <a:chExt cx="6251311" cy="674088"/>
          </a:xfrm>
        </p:grpSpPr>
        <p:pic>
          <p:nvPicPr>
            <p:cNvPr id="6" name="圖片 5" descr="icon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4994" y="2060848"/>
              <a:ext cx="479210" cy="674088"/>
            </a:xfrm>
            <a:prstGeom prst="rect">
              <a:avLst/>
            </a:prstGeom>
          </p:spPr>
        </p:pic>
        <p:pic>
          <p:nvPicPr>
            <p:cNvPr id="8" name="圖片 7" descr="icon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6877" y="2239753"/>
              <a:ext cx="591027" cy="316279"/>
            </a:xfrm>
            <a:prstGeom prst="rect">
              <a:avLst/>
            </a:prstGeom>
          </p:spPr>
        </p:pic>
        <p:pic>
          <p:nvPicPr>
            <p:cNvPr id="10" name="圖片 9" descr="icon-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7944" y="2070432"/>
              <a:ext cx="456847" cy="654920"/>
            </a:xfrm>
            <a:prstGeom prst="rect">
              <a:avLst/>
            </a:prstGeom>
          </p:spPr>
        </p:pic>
        <p:pic>
          <p:nvPicPr>
            <p:cNvPr id="11" name="圖片 10" descr="icon-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0032" y="2070432"/>
              <a:ext cx="456847" cy="654920"/>
            </a:xfrm>
            <a:prstGeom prst="rect">
              <a:avLst/>
            </a:prstGeom>
          </p:spPr>
        </p:pic>
        <p:pic>
          <p:nvPicPr>
            <p:cNvPr id="12" name="圖片 11" descr="icon-5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6136" y="2083211"/>
              <a:ext cx="444068" cy="629362"/>
            </a:xfrm>
            <a:prstGeom prst="rect">
              <a:avLst/>
            </a:prstGeom>
          </p:spPr>
        </p:pic>
        <p:pic>
          <p:nvPicPr>
            <p:cNvPr id="13" name="圖片 12" descr="icon-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7036" y="2073627"/>
              <a:ext cx="463236" cy="648531"/>
            </a:xfrm>
            <a:prstGeom prst="rect">
              <a:avLst/>
            </a:prstGeom>
          </p:spPr>
        </p:pic>
        <p:pic>
          <p:nvPicPr>
            <p:cNvPr id="14" name="圖片 13" descr="icon-7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80312" y="2088003"/>
              <a:ext cx="514352" cy="619778"/>
            </a:xfrm>
            <a:prstGeom prst="rect">
              <a:avLst/>
            </a:prstGeom>
          </p:spPr>
        </p:pic>
        <p:pic>
          <p:nvPicPr>
            <p:cNvPr id="16" name="圖片 15" descr="icon-8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16416" y="2062445"/>
              <a:ext cx="309889" cy="670894"/>
            </a:xfrm>
            <a:prstGeom prst="rect">
              <a:avLst/>
            </a:prstGeom>
          </p:spPr>
        </p:pic>
      </p:grpSp>
      <p:sp>
        <p:nvSpPr>
          <p:cNvPr id="31" name="向右箭號圖說文字 30"/>
          <p:cNvSpPr/>
          <p:nvPr/>
        </p:nvSpPr>
        <p:spPr>
          <a:xfrm>
            <a:off x="899592" y="3814082"/>
            <a:ext cx="1944216" cy="1008112"/>
          </a:xfrm>
          <a:prstGeom prst="rightArrowCallout">
            <a:avLst>
              <a:gd name="adj1" fmla="val 37449"/>
              <a:gd name="adj2" fmla="val 36205"/>
              <a:gd name="adj3" fmla="val 28735"/>
              <a:gd name="adj4" fmla="val 8563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</a:pP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於上方區</a:t>
            </a:r>
            <a:endPara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選欲用圖示</a:t>
            </a:r>
          </a:p>
        </p:txBody>
      </p:sp>
      <p:sp>
        <p:nvSpPr>
          <p:cNvPr id="33" name="矩形 32"/>
          <p:cNvSpPr/>
          <p:nvPr/>
        </p:nvSpPr>
        <p:spPr>
          <a:xfrm>
            <a:off x="8028384" y="1988840"/>
            <a:ext cx="891498" cy="108228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dk1"/>
              </a:solidFill>
            </a:endParaRPr>
          </a:p>
        </p:txBody>
      </p:sp>
      <p:sp>
        <p:nvSpPr>
          <p:cNvPr id="34" name="向下箭號圖說文字 33"/>
          <p:cNvSpPr/>
          <p:nvPr/>
        </p:nvSpPr>
        <p:spPr>
          <a:xfrm>
            <a:off x="2915816" y="3814082"/>
            <a:ext cx="2088232" cy="1224136"/>
          </a:xfrm>
          <a:prstGeom prst="downArrowCallout">
            <a:avLst>
              <a:gd name="adj1" fmla="val 77520"/>
              <a:gd name="adj2" fmla="val 38760"/>
              <a:gd name="adj3" fmla="val 18300"/>
              <a:gd name="adj4" fmla="val 817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複製</a:t>
            </a: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右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鍵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複製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6" name="圖片 35" descr="20171007 塘岐村-甲種圖-圖層分開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48064" y="3598058"/>
            <a:ext cx="3803431" cy="2711262"/>
          </a:xfrm>
          <a:prstGeom prst="rect">
            <a:avLst/>
          </a:prstGeom>
        </p:spPr>
      </p:pic>
      <p:sp>
        <p:nvSpPr>
          <p:cNvPr id="35" name="向右箭號圖說文字 34"/>
          <p:cNvSpPr/>
          <p:nvPr/>
        </p:nvSpPr>
        <p:spPr>
          <a:xfrm>
            <a:off x="2916106" y="5102223"/>
            <a:ext cx="2375974" cy="1008112"/>
          </a:xfrm>
          <a:prstGeom prst="rightArrowCallout">
            <a:avLst>
              <a:gd name="adj1" fmla="val 37449"/>
              <a:gd name="adj2" fmla="val 27312"/>
              <a:gd name="adj3" fmla="val 30513"/>
              <a:gd name="adj4" fmla="val 870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</a:pP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貼到正確位置</a:t>
            </a:r>
            <a:endPara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右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鍵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貼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3" name="群組 42"/>
          <p:cNvGrpSpPr/>
          <p:nvPr/>
        </p:nvGrpSpPr>
        <p:grpSpPr>
          <a:xfrm>
            <a:off x="5580112" y="4368496"/>
            <a:ext cx="2394921" cy="1045369"/>
            <a:chOff x="5580112" y="4775502"/>
            <a:chExt cx="2394921" cy="1045369"/>
          </a:xfrm>
        </p:grpSpPr>
        <p:pic>
          <p:nvPicPr>
            <p:cNvPr id="37" name="圖片 36" descr="icon-08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80112" y="4869160"/>
              <a:ext cx="360040" cy="360040"/>
            </a:xfrm>
            <a:prstGeom prst="rect">
              <a:avLst/>
            </a:prstGeom>
          </p:spPr>
        </p:pic>
        <p:pic>
          <p:nvPicPr>
            <p:cNvPr id="38" name="圖片 37" descr="icon-08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55242" y="5460831"/>
              <a:ext cx="360040" cy="360040"/>
            </a:xfrm>
            <a:prstGeom prst="rect">
              <a:avLst/>
            </a:prstGeom>
          </p:spPr>
        </p:pic>
        <p:pic>
          <p:nvPicPr>
            <p:cNvPr id="39" name="圖片 38" descr="icon-08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05474" y="5142257"/>
              <a:ext cx="360040" cy="360040"/>
            </a:xfrm>
            <a:prstGeom prst="rect">
              <a:avLst/>
            </a:prstGeom>
          </p:spPr>
        </p:pic>
        <p:pic>
          <p:nvPicPr>
            <p:cNvPr id="40" name="圖片 39" descr="icon-08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51187" y="5425770"/>
              <a:ext cx="360040" cy="360040"/>
            </a:xfrm>
            <a:prstGeom prst="rect">
              <a:avLst/>
            </a:prstGeom>
          </p:spPr>
        </p:pic>
        <p:pic>
          <p:nvPicPr>
            <p:cNvPr id="41" name="圖片 40" descr="icon-08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14993" y="4775502"/>
              <a:ext cx="360040" cy="360040"/>
            </a:xfrm>
            <a:prstGeom prst="rect">
              <a:avLst/>
            </a:prstGeom>
          </p:spPr>
        </p:pic>
      </p:grpSp>
      <p:sp>
        <p:nvSpPr>
          <p:cNvPr id="26" name="投影片編號版面配置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547664" y="1729899"/>
            <a:ext cx="68259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l"/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目的</a:t>
            </a:r>
            <a:endParaRPr lang="en-US" altLang="zh-TW" sz="40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l"/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搶救圖資</a:t>
            </a:r>
            <a:r>
              <a:rPr lang="en-US" altLang="zh-TW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甲種、乙種</a:t>
            </a:r>
            <a:r>
              <a:rPr lang="en-US" altLang="zh-TW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說</a:t>
            </a:r>
            <a:r>
              <a:rPr lang="zh-TW" altLang="en-US" sz="4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明</a:t>
            </a:r>
            <a:endParaRPr lang="en-US" altLang="zh-TW" sz="40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l"/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繪製教學</a:t>
            </a:r>
            <a:endParaRPr lang="en-US" altLang="zh-TW" sz="40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l"/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圖資與檔案存放</a:t>
            </a:r>
            <a:endParaRPr lang="zh-TW" altLang="zh-TW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23928" y="332656"/>
            <a:ext cx="1569660" cy="1064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buClr>
                <a:srgbClr val="0070C0"/>
              </a:buClr>
            </a:pPr>
            <a:r>
              <a:rPr lang="zh-TW" altLang="en-US" sz="4800" b="1" u="sng" dirty="0" smtClean="0">
                <a:latin typeface="微軟正黑體" pitchFamily="34" charset="-120"/>
                <a:ea typeface="微軟正黑體" pitchFamily="34" charset="-120"/>
              </a:rPr>
              <a:t>大 綱</a:t>
            </a:r>
            <a:endParaRPr lang="zh-TW" altLang="zh-TW" sz="4800" b="1" u="sng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268016" y="1196752"/>
            <a:ext cx="777686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圖示調整：點選圖示旁白點可調整大小</a:t>
            </a:r>
            <a:endParaRPr lang="en-US" altLang="zh-TW" sz="3000" b="1" spc="-15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188640"/>
            <a:ext cx="21237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  步驟 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39821" t="31403" r="17429" b="19229"/>
          <a:stretch>
            <a:fillRect/>
          </a:stretch>
        </p:blipFill>
        <p:spPr bwMode="auto">
          <a:xfrm>
            <a:off x="1907704" y="1844824"/>
            <a:ext cx="684076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00034" y="3643314"/>
            <a:ext cx="1357322" cy="15001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左鍵點選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圖示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旁的白點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移動滑鼠即可調整該圖示大小</a:t>
            </a:r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肘形接點 15"/>
          <p:cNvCxnSpPr/>
          <p:nvPr/>
        </p:nvCxnSpPr>
        <p:spPr>
          <a:xfrm rot="16200000" flipH="1">
            <a:off x="2071670" y="4357694"/>
            <a:ext cx="428628" cy="2000264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268016" y="1196752"/>
            <a:ext cx="777686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正確放置救災設施圖示位置</a:t>
            </a:r>
            <a:endParaRPr lang="en-US" altLang="zh-TW" sz="3000" b="1" spc="-15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3" name="群組 42"/>
          <p:cNvGrpSpPr/>
          <p:nvPr/>
        </p:nvGrpSpPr>
        <p:grpSpPr>
          <a:xfrm>
            <a:off x="1907704" y="1845550"/>
            <a:ext cx="6832856" cy="4870776"/>
            <a:chOff x="1907704" y="1845550"/>
            <a:chExt cx="6832856" cy="4870776"/>
          </a:xfrm>
        </p:grpSpPr>
        <p:pic>
          <p:nvPicPr>
            <p:cNvPr id="15" name="圖片 14" descr="20171007 塘岐村-甲種圖-圖層分開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7704" y="1845550"/>
              <a:ext cx="6832856" cy="4870776"/>
            </a:xfrm>
            <a:prstGeom prst="rect">
              <a:avLst/>
            </a:prstGeom>
          </p:spPr>
        </p:pic>
        <p:pic>
          <p:nvPicPr>
            <p:cNvPr id="18" name="圖片 17" descr="icon-0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8825" y="3664659"/>
              <a:ext cx="99782" cy="216024"/>
            </a:xfrm>
            <a:prstGeom prst="rect">
              <a:avLst/>
            </a:prstGeom>
          </p:spPr>
        </p:pic>
        <p:pic>
          <p:nvPicPr>
            <p:cNvPr id="20" name="圖片 19" descr="icon-0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1969" y="3922833"/>
              <a:ext cx="99782" cy="216024"/>
            </a:xfrm>
            <a:prstGeom prst="rect">
              <a:avLst/>
            </a:prstGeom>
          </p:spPr>
        </p:pic>
        <p:pic>
          <p:nvPicPr>
            <p:cNvPr id="21" name="圖片 20" descr="icon-0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3571" y="4389728"/>
              <a:ext cx="99782" cy="216024"/>
            </a:xfrm>
            <a:prstGeom prst="rect">
              <a:avLst/>
            </a:prstGeom>
          </p:spPr>
        </p:pic>
        <p:pic>
          <p:nvPicPr>
            <p:cNvPr id="22" name="圖片 21" descr="icon-0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7019" y="4651391"/>
              <a:ext cx="99782" cy="216024"/>
            </a:xfrm>
            <a:prstGeom prst="rect">
              <a:avLst/>
            </a:prstGeom>
          </p:spPr>
        </p:pic>
        <p:pic>
          <p:nvPicPr>
            <p:cNvPr id="24" name="圖片 23" descr="icon-0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9615" y="4362548"/>
              <a:ext cx="99782" cy="216024"/>
            </a:xfrm>
            <a:prstGeom prst="rect">
              <a:avLst/>
            </a:prstGeom>
          </p:spPr>
        </p:pic>
        <p:pic>
          <p:nvPicPr>
            <p:cNvPr id="25" name="圖片 24" descr="icon-0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8271" y="3341392"/>
              <a:ext cx="99782" cy="216024"/>
            </a:xfrm>
            <a:prstGeom prst="rect">
              <a:avLst/>
            </a:prstGeom>
          </p:spPr>
        </p:pic>
        <p:pic>
          <p:nvPicPr>
            <p:cNvPr id="26" name="圖片 25" descr="icon-0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9918" y="5968792"/>
              <a:ext cx="99782" cy="216024"/>
            </a:xfrm>
            <a:prstGeom prst="rect">
              <a:avLst/>
            </a:prstGeom>
          </p:spPr>
        </p:pic>
        <p:pic>
          <p:nvPicPr>
            <p:cNvPr id="27" name="圖片 26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1116" y="4941168"/>
              <a:ext cx="99782" cy="143044"/>
            </a:xfrm>
            <a:prstGeom prst="rect">
              <a:avLst/>
            </a:prstGeom>
          </p:spPr>
        </p:pic>
        <p:pic>
          <p:nvPicPr>
            <p:cNvPr id="28" name="圖片 27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6876" y="5458002"/>
              <a:ext cx="99782" cy="143044"/>
            </a:xfrm>
            <a:prstGeom prst="rect">
              <a:avLst/>
            </a:prstGeom>
          </p:spPr>
        </p:pic>
        <p:pic>
          <p:nvPicPr>
            <p:cNvPr id="30" name="圖片 29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9336" y="4173421"/>
              <a:ext cx="99782" cy="143044"/>
            </a:xfrm>
            <a:prstGeom prst="rect">
              <a:avLst/>
            </a:prstGeom>
          </p:spPr>
        </p:pic>
        <p:pic>
          <p:nvPicPr>
            <p:cNvPr id="31" name="圖片 30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04238" y="3912754"/>
              <a:ext cx="99782" cy="143044"/>
            </a:xfrm>
            <a:prstGeom prst="rect">
              <a:avLst/>
            </a:prstGeom>
          </p:spPr>
        </p:pic>
        <p:pic>
          <p:nvPicPr>
            <p:cNvPr id="17" name="圖片 16" descr="icon-0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2058" y="3933056"/>
              <a:ext cx="99782" cy="216024"/>
            </a:xfrm>
            <a:prstGeom prst="rect">
              <a:avLst/>
            </a:prstGeom>
          </p:spPr>
        </p:pic>
        <p:pic>
          <p:nvPicPr>
            <p:cNvPr id="29" name="圖片 28" descr="icon-0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5602" y="4186660"/>
              <a:ext cx="99782" cy="216024"/>
            </a:xfrm>
            <a:prstGeom prst="rect">
              <a:avLst/>
            </a:prstGeom>
          </p:spPr>
        </p:pic>
        <p:pic>
          <p:nvPicPr>
            <p:cNvPr id="32" name="圖片 31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3313" y="3805876"/>
              <a:ext cx="99782" cy="143044"/>
            </a:xfrm>
            <a:prstGeom prst="rect">
              <a:avLst/>
            </a:prstGeom>
          </p:spPr>
        </p:pic>
        <p:pic>
          <p:nvPicPr>
            <p:cNvPr id="33" name="圖片 32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06892" y="3519301"/>
              <a:ext cx="99782" cy="143044"/>
            </a:xfrm>
            <a:prstGeom prst="rect">
              <a:avLst/>
            </a:prstGeom>
          </p:spPr>
        </p:pic>
        <p:pic>
          <p:nvPicPr>
            <p:cNvPr id="34" name="圖片 33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4988" y="4429496"/>
              <a:ext cx="99782" cy="143044"/>
            </a:xfrm>
            <a:prstGeom prst="rect">
              <a:avLst/>
            </a:prstGeom>
          </p:spPr>
        </p:pic>
        <p:pic>
          <p:nvPicPr>
            <p:cNvPr id="35" name="圖片 34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80502" y="3810891"/>
              <a:ext cx="99782" cy="143044"/>
            </a:xfrm>
            <a:prstGeom prst="rect">
              <a:avLst/>
            </a:prstGeom>
          </p:spPr>
        </p:pic>
        <p:pic>
          <p:nvPicPr>
            <p:cNvPr id="36" name="圖片 35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5044" y="4226527"/>
              <a:ext cx="99782" cy="143044"/>
            </a:xfrm>
            <a:prstGeom prst="rect">
              <a:avLst/>
            </a:prstGeom>
          </p:spPr>
        </p:pic>
        <p:pic>
          <p:nvPicPr>
            <p:cNvPr id="37" name="圖片 36" descr="icon-0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3917" y="3879163"/>
              <a:ext cx="99782" cy="216024"/>
            </a:xfrm>
            <a:prstGeom prst="rect">
              <a:avLst/>
            </a:prstGeom>
          </p:spPr>
        </p:pic>
        <p:pic>
          <p:nvPicPr>
            <p:cNvPr id="38" name="圖片 37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2589" y="3808567"/>
              <a:ext cx="99782" cy="143044"/>
            </a:xfrm>
            <a:prstGeom prst="rect">
              <a:avLst/>
            </a:prstGeom>
          </p:spPr>
        </p:pic>
        <p:pic>
          <p:nvPicPr>
            <p:cNvPr id="39" name="圖片 38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9845" y="3304789"/>
              <a:ext cx="99782" cy="143044"/>
            </a:xfrm>
            <a:prstGeom prst="rect">
              <a:avLst/>
            </a:prstGeom>
          </p:spPr>
        </p:pic>
        <p:pic>
          <p:nvPicPr>
            <p:cNvPr id="40" name="圖片 39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5993" y="2851314"/>
              <a:ext cx="99782" cy="143044"/>
            </a:xfrm>
            <a:prstGeom prst="rect">
              <a:avLst/>
            </a:prstGeom>
          </p:spPr>
        </p:pic>
        <p:pic>
          <p:nvPicPr>
            <p:cNvPr id="41" name="圖片 40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5033" y="2289560"/>
              <a:ext cx="99782" cy="143044"/>
            </a:xfrm>
            <a:prstGeom prst="rect">
              <a:avLst/>
            </a:prstGeom>
          </p:spPr>
        </p:pic>
        <p:pic>
          <p:nvPicPr>
            <p:cNvPr id="42" name="圖片 41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1575" y="5835966"/>
              <a:ext cx="99782" cy="143044"/>
            </a:xfrm>
            <a:prstGeom prst="rect">
              <a:avLst/>
            </a:prstGeom>
          </p:spPr>
        </p:pic>
      </p:grpSp>
      <p:sp>
        <p:nvSpPr>
          <p:cNvPr id="44" name="文字方塊 43"/>
          <p:cNvSpPr txBox="1"/>
          <p:nvPr/>
        </p:nvSpPr>
        <p:spPr>
          <a:xfrm>
            <a:off x="-32" y="177358"/>
            <a:ext cx="21237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  步驟 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" name="投影片編號版面配置區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 l="33452" t="45337" r="24167" b="14874"/>
          <a:stretch>
            <a:fillRect/>
          </a:stretch>
        </p:blipFill>
        <p:spPr bwMode="auto">
          <a:xfrm>
            <a:off x="1924050" y="2636912"/>
            <a:ext cx="67818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0" y="188640"/>
            <a:ext cx="242886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  步驟 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1268016" y="1057985"/>
            <a:ext cx="7776864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將繪製完的圖，另存成圖片</a:t>
            </a:r>
            <a: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</a:rPr>
              <a:t>.jpeg</a:t>
            </a:r>
          </a:p>
          <a:p>
            <a:pPr marL="514350" indent="-514350">
              <a:lnSpc>
                <a:spcPct val="150000"/>
              </a:lnSpc>
              <a:buClr>
                <a:srgbClr val="0070C0"/>
              </a:buClr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       按</a:t>
            </a:r>
            <a:r>
              <a:rPr lang="zh-TW" altLang="en-US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右</a:t>
            </a:r>
            <a:r>
              <a:rPr lang="zh-TW" altLang="en-US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鍵</a:t>
            </a:r>
            <a:r>
              <a:rPr lang="en-US" altLang="zh-TW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另</a:t>
            </a:r>
            <a:r>
              <a:rPr lang="zh-TW" altLang="en-US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存圖片 </a:t>
            </a:r>
            <a: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自行決定存放位置</a:t>
            </a:r>
            <a: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0" y="188640"/>
            <a:ext cx="242886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  步驟 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1268016" y="1012086"/>
            <a:ext cx="77768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開啟軟體 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Microsoft  Word</a:t>
            </a:r>
            <a: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spc="-150" dirty="0" smtClean="0">
                <a:latin typeface="微軟正黑體" pitchFamily="34" charset="-120"/>
                <a:ea typeface="微軟正黑體" pitchFamily="34" charset="-120"/>
              </a:rPr>
              <a:t>開啟檔案：塘岐村甲種搶救圖</a:t>
            </a:r>
            <a:r>
              <a:rPr lang="en-US" altLang="zh-TW" sz="2400" b="1" spc="-150" dirty="0" smtClean="0">
                <a:latin typeface="微軟正黑體" pitchFamily="34" charset="-120"/>
                <a:ea typeface="微軟正黑體" pitchFamily="34" charset="-120"/>
              </a:rPr>
              <a:t>.doc</a:t>
            </a:r>
            <a:endParaRPr lang="en-US" altLang="zh-TW" sz="2400" b="1" spc="-15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73624"/>
            <a:ext cx="6544546" cy="48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/>
          <p:nvPr/>
        </p:nvGrpSpPr>
        <p:grpSpPr>
          <a:xfrm>
            <a:off x="3851920" y="3213496"/>
            <a:ext cx="3971314" cy="2574000"/>
            <a:chOff x="1907704" y="1845550"/>
            <a:chExt cx="6978498" cy="4836414"/>
          </a:xfrm>
        </p:grpSpPr>
        <p:pic>
          <p:nvPicPr>
            <p:cNvPr id="10" name="圖片 9" descr="20171007 塘岐村-甲種圖-圖層分開3.png"/>
            <p:cNvPicPr>
              <a:picLocks noChangeAspect="1"/>
            </p:cNvPicPr>
            <p:nvPr/>
          </p:nvPicPr>
          <p:blipFill>
            <a:blip r:embed="rId4" cstate="print"/>
            <a:srcRect b="2778"/>
            <a:stretch>
              <a:fillRect/>
            </a:stretch>
          </p:blipFill>
          <p:spPr>
            <a:xfrm>
              <a:off x="1907704" y="1845550"/>
              <a:ext cx="6978498" cy="4836414"/>
            </a:xfrm>
            <a:prstGeom prst="rect">
              <a:avLst/>
            </a:prstGeom>
          </p:spPr>
        </p:pic>
        <p:pic>
          <p:nvPicPr>
            <p:cNvPr id="11" name="圖片 10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8825" y="3664659"/>
              <a:ext cx="99782" cy="216024"/>
            </a:xfrm>
            <a:prstGeom prst="rect">
              <a:avLst/>
            </a:prstGeom>
          </p:spPr>
        </p:pic>
        <p:pic>
          <p:nvPicPr>
            <p:cNvPr id="12" name="圖片 11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1969" y="3922833"/>
              <a:ext cx="99782" cy="216024"/>
            </a:xfrm>
            <a:prstGeom prst="rect">
              <a:avLst/>
            </a:prstGeom>
          </p:spPr>
        </p:pic>
        <p:pic>
          <p:nvPicPr>
            <p:cNvPr id="13" name="圖片 12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3571" y="4389728"/>
              <a:ext cx="99782" cy="216024"/>
            </a:xfrm>
            <a:prstGeom prst="rect">
              <a:avLst/>
            </a:prstGeom>
          </p:spPr>
        </p:pic>
        <p:pic>
          <p:nvPicPr>
            <p:cNvPr id="14" name="圖片 13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7019" y="4651391"/>
              <a:ext cx="99782" cy="216024"/>
            </a:xfrm>
            <a:prstGeom prst="rect">
              <a:avLst/>
            </a:prstGeom>
          </p:spPr>
        </p:pic>
        <p:pic>
          <p:nvPicPr>
            <p:cNvPr id="15" name="圖片 14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9615" y="4362548"/>
              <a:ext cx="99782" cy="216024"/>
            </a:xfrm>
            <a:prstGeom prst="rect">
              <a:avLst/>
            </a:prstGeom>
          </p:spPr>
        </p:pic>
        <p:pic>
          <p:nvPicPr>
            <p:cNvPr id="16" name="圖片 15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8271" y="3341392"/>
              <a:ext cx="99782" cy="216024"/>
            </a:xfrm>
            <a:prstGeom prst="rect">
              <a:avLst/>
            </a:prstGeom>
          </p:spPr>
        </p:pic>
        <p:pic>
          <p:nvPicPr>
            <p:cNvPr id="17" name="圖片 16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9918" y="5968792"/>
              <a:ext cx="99782" cy="216024"/>
            </a:xfrm>
            <a:prstGeom prst="rect">
              <a:avLst/>
            </a:prstGeom>
          </p:spPr>
        </p:pic>
        <p:pic>
          <p:nvPicPr>
            <p:cNvPr id="18" name="圖片 17" descr="icon-0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1116" y="4941168"/>
              <a:ext cx="99782" cy="143044"/>
            </a:xfrm>
            <a:prstGeom prst="rect">
              <a:avLst/>
            </a:prstGeom>
          </p:spPr>
        </p:pic>
        <p:pic>
          <p:nvPicPr>
            <p:cNvPr id="19" name="圖片 18" descr="icon-0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6876" y="5458002"/>
              <a:ext cx="99782" cy="143044"/>
            </a:xfrm>
            <a:prstGeom prst="rect">
              <a:avLst/>
            </a:prstGeom>
          </p:spPr>
        </p:pic>
        <p:pic>
          <p:nvPicPr>
            <p:cNvPr id="20" name="圖片 19" descr="icon-0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9336" y="4173421"/>
              <a:ext cx="99782" cy="143044"/>
            </a:xfrm>
            <a:prstGeom prst="rect">
              <a:avLst/>
            </a:prstGeom>
          </p:spPr>
        </p:pic>
        <p:pic>
          <p:nvPicPr>
            <p:cNvPr id="21" name="圖片 20" descr="icon-0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04238" y="3912754"/>
              <a:ext cx="99782" cy="143044"/>
            </a:xfrm>
            <a:prstGeom prst="rect">
              <a:avLst/>
            </a:prstGeom>
          </p:spPr>
        </p:pic>
        <p:pic>
          <p:nvPicPr>
            <p:cNvPr id="22" name="圖片 21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2058" y="3933056"/>
              <a:ext cx="99782" cy="216024"/>
            </a:xfrm>
            <a:prstGeom prst="rect">
              <a:avLst/>
            </a:prstGeom>
          </p:spPr>
        </p:pic>
        <p:pic>
          <p:nvPicPr>
            <p:cNvPr id="23" name="圖片 22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5602" y="4186660"/>
              <a:ext cx="99782" cy="216024"/>
            </a:xfrm>
            <a:prstGeom prst="rect">
              <a:avLst/>
            </a:prstGeom>
          </p:spPr>
        </p:pic>
        <p:pic>
          <p:nvPicPr>
            <p:cNvPr id="24" name="圖片 23" descr="icon-0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73313" y="3805876"/>
              <a:ext cx="99782" cy="143044"/>
            </a:xfrm>
            <a:prstGeom prst="rect">
              <a:avLst/>
            </a:prstGeom>
          </p:spPr>
        </p:pic>
        <p:pic>
          <p:nvPicPr>
            <p:cNvPr id="25" name="圖片 24" descr="icon-0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06892" y="3519301"/>
              <a:ext cx="99782" cy="143044"/>
            </a:xfrm>
            <a:prstGeom prst="rect">
              <a:avLst/>
            </a:prstGeom>
          </p:spPr>
        </p:pic>
        <p:pic>
          <p:nvPicPr>
            <p:cNvPr id="26" name="圖片 25" descr="icon-0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44988" y="4429496"/>
              <a:ext cx="99782" cy="143044"/>
            </a:xfrm>
            <a:prstGeom prst="rect">
              <a:avLst/>
            </a:prstGeom>
          </p:spPr>
        </p:pic>
        <p:pic>
          <p:nvPicPr>
            <p:cNvPr id="27" name="圖片 26" descr="icon-0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0502" y="3810891"/>
              <a:ext cx="99782" cy="143044"/>
            </a:xfrm>
            <a:prstGeom prst="rect">
              <a:avLst/>
            </a:prstGeom>
          </p:spPr>
        </p:pic>
        <p:pic>
          <p:nvPicPr>
            <p:cNvPr id="28" name="圖片 27" descr="icon-0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5044" y="4226527"/>
              <a:ext cx="99782" cy="143044"/>
            </a:xfrm>
            <a:prstGeom prst="rect">
              <a:avLst/>
            </a:prstGeom>
          </p:spPr>
        </p:pic>
        <p:pic>
          <p:nvPicPr>
            <p:cNvPr id="29" name="圖片 28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3917" y="3879163"/>
              <a:ext cx="99782" cy="216024"/>
            </a:xfrm>
            <a:prstGeom prst="rect">
              <a:avLst/>
            </a:prstGeom>
          </p:spPr>
        </p:pic>
        <p:pic>
          <p:nvPicPr>
            <p:cNvPr id="30" name="圖片 29" descr="icon-0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2589" y="3808567"/>
              <a:ext cx="99782" cy="143044"/>
            </a:xfrm>
            <a:prstGeom prst="rect">
              <a:avLst/>
            </a:prstGeom>
          </p:spPr>
        </p:pic>
        <p:pic>
          <p:nvPicPr>
            <p:cNvPr id="31" name="圖片 30" descr="icon-0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09845" y="3304789"/>
              <a:ext cx="99782" cy="143044"/>
            </a:xfrm>
            <a:prstGeom prst="rect">
              <a:avLst/>
            </a:prstGeom>
          </p:spPr>
        </p:pic>
        <p:pic>
          <p:nvPicPr>
            <p:cNvPr id="32" name="圖片 31" descr="icon-0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5993" y="2851314"/>
              <a:ext cx="99782" cy="143044"/>
            </a:xfrm>
            <a:prstGeom prst="rect">
              <a:avLst/>
            </a:prstGeom>
          </p:spPr>
        </p:pic>
        <p:pic>
          <p:nvPicPr>
            <p:cNvPr id="33" name="圖片 32" descr="icon-0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5033" y="2289560"/>
              <a:ext cx="99782" cy="143044"/>
            </a:xfrm>
            <a:prstGeom prst="rect">
              <a:avLst/>
            </a:prstGeom>
          </p:spPr>
        </p:pic>
        <p:pic>
          <p:nvPicPr>
            <p:cNvPr id="34" name="圖片 33" descr="icon-0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41575" y="5835966"/>
              <a:ext cx="99782" cy="143044"/>
            </a:xfrm>
            <a:prstGeom prst="rect">
              <a:avLst/>
            </a:prstGeom>
          </p:spPr>
        </p:pic>
      </p:grpSp>
      <p:grpSp>
        <p:nvGrpSpPr>
          <p:cNvPr id="38" name="群組 37"/>
          <p:cNvGrpSpPr/>
          <p:nvPr/>
        </p:nvGrpSpPr>
        <p:grpSpPr>
          <a:xfrm>
            <a:off x="899592" y="4797152"/>
            <a:ext cx="2634183" cy="1584176"/>
            <a:chOff x="899592" y="4797152"/>
            <a:chExt cx="2634183" cy="1584176"/>
          </a:xfrm>
        </p:grpSpPr>
        <p:sp>
          <p:nvSpPr>
            <p:cNvPr id="36" name="上彎箭號 35"/>
            <p:cNvSpPr/>
            <p:nvPr/>
          </p:nvSpPr>
          <p:spPr>
            <a:xfrm rot="5400000">
              <a:off x="2339752" y="5517232"/>
              <a:ext cx="792088" cy="936104"/>
            </a:xfrm>
            <a:prstGeom prst="bentUpArrow">
              <a:avLst>
                <a:gd name="adj1" fmla="val 34621"/>
                <a:gd name="adj2" fmla="val 32215"/>
                <a:gd name="adj3" fmla="val 25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/>
              <a:endPara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899592" y="4797152"/>
              <a:ext cx="2634183" cy="81002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/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更新</a:t>
              </a:r>
              <a:endPara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42900" indent="-342900"/>
              <a:r>
                <a:rPr lang="zh-TW" altLang="en-US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「</a:t>
              </a:r>
              <a:r>
                <a:rPr lang="zh-TW" altLang="zh-TW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消防部署概況</a:t>
              </a:r>
              <a:r>
                <a:rPr lang="zh-TW" altLang="en-US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」內容</a:t>
              </a: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3851920" y="5929330"/>
            <a:ext cx="2016224" cy="428700"/>
            <a:chOff x="3851920" y="5915025"/>
            <a:chExt cx="2016224" cy="428700"/>
          </a:xfrm>
        </p:grpSpPr>
        <p:cxnSp>
          <p:nvCxnSpPr>
            <p:cNvPr id="41" name="直線接點 40"/>
            <p:cNvCxnSpPr/>
            <p:nvPr/>
          </p:nvCxnSpPr>
          <p:spPr>
            <a:xfrm>
              <a:off x="3851920" y="5915025"/>
              <a:ext cx="201622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3851920" y="6257925"/>
              <a:ext cx="201622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>
              <a:off x="3851920" y="6343725"/>
              <a:ext cx="201622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t="2366" r="59162" b="87832"/>
          <a:stretch>
            <a:fillRect/>
          </a:stretch>
        </p:blipFill>
        <p:spPr bwMode="auto">
          <a:xfrm>
            <a:off x="2411760" y="1973624"/>
            <a:ext cx="6535016" cy="95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向右箭號圖說文字 7"/>
          <p:cNvSpPr/>
          <p:nvPr/>
        </p:nvSpPr>
        <p:spPr>
          <a:xfrm>
            <a:off x="899592" y="3645024"/>
            <a:ext cx="3024336" cy="792088"/>
          </a:xfrm>
          <a:prstGeom prst="rightArrowCallout">
            <a:avLst>
              <a:gd name="adj1" fmla="val 37449"/>
              <a:gd name="adj2" fmla="val 36205"/>
              <a:gd name="adj3" fmla="val 28735"/>
              <a:gd name="adj4" fmla="val 872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刪除舊圖</a:t>
            </a:r>
            <a:endPara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/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插入新繪製好的圖</a:t>
            </a:r>
          </a:p>
        </p:txBody>
      </p:sp>
      <p:grpSp>
        <p:nvGrpSpPr>
          <p:cNvPr id="46" name="群組 45"/>
          <p:cNvGrpSpPr/>
          <p:nvPr/>
        </p:nvGrpSpPr>
        <p:grpSpPr>
          <a:xfrm>
            <a:off x="2447074" y="1926123"/>
            <a:ext cx="1399656" cy="432048"/>
            <a:chOff x="2465838" y="2033954"/>
            <a:chExt cx="1224136" cy="432048"/>
          </a:xfrm>
        </p:grpSpPr>
        <p:sp>
          <p:nvSpPr>
            <p:cNvPr id="47" name="矩形 46"/>
            <p:cNvSpPr/>
            <p:nvPr/>
          </p:nvSpPr>
          <p:spPr>
            <a:xfrm>
              <a:off x="3257926" y="2069958"/>
              <a:ext cx="432048" cy="3600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dk1"/>
                </a:solidFill>
              </a:endParaRPr>
            </a:p>
          </p:txBody>
        </p:sp>
        <p:sp>
          <p:nvSpPr>
            <p:cNvPr id="48" name="向右箭號圖說文字 47"/>
            <p:cNvSpPr/>
            <p:nvPr/>
          </p:nvSpPr>
          <p:spPr>
            <a:xfrm>
              <a:off x="2465838" y="2033954"/>
              <a:ext cx="792088" cy="432048"/>
            </a:xfrm>
            <a:prstGeom prst="rightArrowCallout">
              <a:avLst>
                <a:gd name="adj1" fmla="val 37449"/>
                <a:gd name="adj2" fmla="val 33300"/>
                <a:gd name="adj3" fmla="val 33300"/>
                <a:gd name="adj4" fmla="val 6497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>
                  <a:solidFill>
                    <a:srgbClr val="FFFF00"/>
                  </a:solidFill>
                </a:rPr>
                <a:t>1</a:t>
              </a:r>
              <a:endParaRPr lang="zh-TW" altLang="en-US" sz="3200" dirty="0" smtClean="0">
                <a:solidFill>
                  <a:srgbClr val="FFFF00"/>
                </a:solidFill>
              </a:endParaRPr>
            </a:p>
          </p:txBody>
        </p:sp>
      </p:grpSp>
      <p:grpSp>
        <p:nvGrpSpPr>
          <p:cNvPr id="51" name="群組 22"/>
          <p:cNvGrpSpPr/>
          <p:nvPr/>
        </p:nvGrpSpPr>
        <p:grpSpPr>
          <a:xfrm>
            <a:off x="4391544" y="2263184"/>
            <a:ext cx="1224136" cy="577352"/>
            <a:chOff x="3817803" y="2264763"/>
            <a:chExt cx="1224136" cy="577352"/>
          </a:xfrm>
        </p:grpSpPr>
        <p:sp>
          <p:nvSpPr>
            <p:cNvPr id="52" name="矩形 51"/>
            <p:cNvSpPr/>
            <p:nvPr/>
          </p:nvSpPr>
          <p:spPr>
            <a:xfrm>
              <a:off x="3817803" y="2264763"/>
              <a:ext cx="432048" cy="5773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dk1"/>
                </a:solidFill>
              </a:endParaRPr>
            </a:p>
          </p:txBody>
        </p:sp>
        <p:sp>
          <p:nvSpPr>
            <p:cNvPr id="53" name="向左箭號圖說文字 52"/>
            <p:cNvSpPr/>
            <p:nvPr/>
          </p:nvSpPr>
          <p:spPr>
            <a:xfrm>
              <a:off x="4249851" y="2351777"/>
              <a:ext cx="792088" cy="403324"/>
            </a:xfrm>
            <a:prstGeom prst="leftArrowCallout">
              <a:avLst>
                <a:gd name="adj1" fmla="val 38228"/>
                <a:gd name="adj2" fmla="val 38228"/>
                <a:gd name="adj3" fmla="val 31614"/>
                <a:gd name="adj4" fmla="val 6497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>
                  <a:solidFill>
                    <a:srgbClr val="FFFF00"/>
                  </a:solidFill>
                </a:rPr>
                <a:t>2</a:t>
              </a:r>
              <a:endParaRPr lang="zh-TW" altLang="en-US" sz="3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0" name="投影片編號版面配置區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0" y="188640"/>
            <a:ext cx="241176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  步驟 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1268016" y="1196752"/>
            <a:ext cx="777686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另存</a:t>
            </a:r>
            <a:r>
              <a:rPr lang="zh-TW" altLang="en-US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新檔</a:t>
            </a:r>
            <a:endParaRPr lang="en-US" altLang="zh-TW" sz="3000" b="1" spc="-15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r="73451" b="49732"/>
          <a:stretch>
            <a:fillRect/>
          </a:stretch>
        </p:blipFill>
        <p:spPr bwMode="auto">
          <a:xfrm>
            <a:off x="1835696" y="1772816"/>
            <a:ext cx="4248472" cy="491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群組 45"/>
          <p:cNvGrpSpPr/>
          <p:nvPr/>
        </p:nvGrpSpPr>
        <p:grpSpPr>
          <a:xfrm>
            <a:off x="1691680" y="1772816"/>
            <a:ext cx="7261040" cy="523220"/>
            <a:chOff x="1691680" y="1772816"/>
            <a:chExt cx="7261040" cy="523220"/>
          </a:xfrm>
        </p:grpSpPr>
        <p:cxnSp>
          <p:nvCxnSpPr>
            <p:cNvPr id="37" name="直線單箭頭接點 36"/>
            <p:cNvCxnSpPr/>
            <p:nvPr/>
          </p:nvCxnSpPr>
          <p:spPr>
            <a:xfrm>
              <a:off x="2339752" y="2060848"/>
              <a:ext cx="424847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6732240" y="1772816"/>
              <a:ext cx="22204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spc="-150" dirty="0" smtClean="0">
                  <a:latin typeface="微軟正黑體" pitchFamily="34" charset="-120"/>
                  <a:ea typeface="微軟正黑體" pitchFamily="34" charset="-120"/>
                </a:rPr>
                <a:t>1.</a:t>
              </a:r>
              <a:r>
                <a:rPr lang="zh-TW" altLang="en-US" sz="2800" b="1" spc="-150" dirty="0" smtClean="0">
                  <a:latin typeface="微軟正黑體" pitchFamily="34" charset="-120"/>
                  <a:ea typeface="微軟正黑體" pitchFamily="34" charset="-120"/>
                </a:rPr>
                <a:t> 點選此圖示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1691680" y="1772816"/>
              <a:ext cx="675474" cy="5040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dk1"/>
                </a:solidFill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1691680" y="3861048"/>
            <a:ext cx="6921203" cy="629533"/>
            <a:chOff x="1691680" y="3861048"/>
            <a:chExt cx="6921203" cy="629533"/>
          </a:xfrm>
        </p:grpSpPr>
        <p:cxnSp>
          <p:nvCxnSpPr>
            <p:cNvPr id="41" name="直線單箭頭接點 40"/>
            <p:cNvCxnSpPr/>
            <p:nvPr/>
          </p:nvCxnSpPr>
          <p:spPr>
            <a:xfrm>
              <a:off x="3131840" y="4210050"/>
              <a:ext cx="345638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字方塊 43"/>
            <p:cNvSpPr txBox="1"/>
            <p:nvPr/>
          </p:nvSpPr>
          <p:spPr>
            <a:xfrm>
              <a:off x="6732240" y="3967361"/>
              <a:ext cx="1880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spc="-150" dirty="0" smtClean="0"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lang="zh-TW" altLang="en-US" sz="2800" b="1" spc="-150" dirty="0" smtClean="0">
                  <a:latin typeface="微軟正黑體" pitchFamily="34" charset="-120"/>
                  <a:ea typeface="微軟正黑體" pitchFamily="34" charset="-120"/>
                </a:rPr>
                <a:t> 另存新檔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691680" y="3861048"/>
              <a:ext cx="1440160" cy="5040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dk1"/>
                </a:solidFill>
              </a:endParaRPr>
            </a:p>
          </p:txBody>
        </p:sp>
      </p:grp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74168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群組 28"/>
          <p:cNvGrpSpPr/>
          <p:nvPr/>
        </p:nvGrpSpPr>
        <p:grpSpPr>
          <a:xfrm>
            <a:off x="1763688" y="3798193"/>
            <a:ext cx="4412879" cy="2303234"/>
            <a:chOff x="1763688" y="3798193"/>
            <a:chExt cx="4412879" cy="2303234"/>
          </a:xfrm>
        </p:grpSpPr>
        <p:sp>
          <p:nvSpPr>
            <p:cNvPr id="12" name="文字方塊 11"/>
            <p:cNvSpPr txBox="1"/>
            <p:nvPr/>
          </p:nvSpPr>
          <p:spPr>
            <a:xfrm>
              <a:off x="2051720" y="5301208"/>
              <a:ext cx="412484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spc="-150" dirty="0" smtClean="0">
                  <a:latin typeface="微軟正黑體" pitchFamily="34" charset="-120"/>
                  <a:ea typeface="微軟正黑體" pitchFamily="34" charset="-120"/>
                </a:rPr>
                <a:t>3.</a:t>
              </a:r>
              <a:r>
                <a:rPr lang="zh-TW" altLang="en-US" sz="2800" b="1" spc="-150" dirty="0" smtClean="0">
                  <a:latin typeface="微軟正黑體" pitchFamily="34" charset="-120"/>
                  <a:ea typeface="微軟正黑體" pitchFamily="34" charset="-120"/>
                </a:rPr>
                <a:t> 輸入正確檔名</a:t>
              </a:r>
              <a:r>
                <a:rPr lang="en-US" altLang="zh-TW" sz="2800" b="1" spc="-150" dirty="0" smtClean="0"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800" b="1" spc="-150" dirty="0" smtClean="0"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b="1" spc="-150" dirty="0" smtClean="0">
                  <a:latin typeface="微軟正黑體" pitchFamily="34" charset="-120"/>
                  <a:ea typeface="微軟正黑體" pitchFamily="34" charset="-120"/>
                </a:rPr>
                <a:t>        </a:t>
              </a:r>
              <a:r>
                <a:rPr lang="en-US" altLang="zh-TW" b="1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( </a:t>
              </a:r>
              <a:r>
                <a:rPr lang="zh-TW" altLang="en-US" b="1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建議日期 </a:t>
              </a:r>
              <a:r>
                <a:rPr lang="en-US" altLang="zh-TW" b="1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/ </a:t>
              </a:r>
              <a:r>
                <a:rPr lang="zh-TW" altLang="en-US" b="1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時間</a:t>
              </a:r>
              <a:r>
                <a:rPr lang="en-US" altLang="zh-TW" b="1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+</a:t>
              </a:r>
              <a:r>
                <a:rPr lang="zh-TW" altLang="en-US" b="1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鄉村里</a:t>
              </a:r>
              <a:r>
                <a:rPr lang="en-US" altLang="zh-TW" b="1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+</a:t>
              </a:r>
              <a:r>
                <a:rPr lang="zh-TW" altLang="en-US" b="1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甲種搶救圖 </a:t>
              </a:r>
              <a:r>
                <a:rPr lang="en-US" altLang="zh-TW" b="1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zh-TW" altLang="en-US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763688" y="3798193"/>
              <a:ext cx="2160240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dk1"/>
                </a:solidFill>
              </a:endParaRPr>
            </a:p>
          </p:txBody>
        </p:sp>
        <p:cxnSp>
          <p:nvCxnSpPr>
            <p:cNvPr id="18" name="肘形接點 17"/>
            <p:cNvCxnSpPr>
              <a:stCxn id="15" idx="1"/>
              <a:endCxn id="12" idx="1"/>
            </p:cNvCxnSpPr>
            <p:nvPr/>
          </p:nvCxnSpPr>
          <p:spPr>
            <a:xfrm rot="10800000" flipH="1" flipV="1">
              <a:off x="1763688" y="3942208"/>
              <a:ext cx="288032" cy="1759109"/>
            </a:xfrm>
            <a:prstGeom prst="bentConnector3">
              <a:avLst>
                <a:gd name="adj1" fmla="val -79366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6948264" y="4874146"/>
            <a:ext cx="1944216" cy="1670362"/>
            <a:chOff x="6948264" y="4874146"/>
            <a:chExt cx="1944216" cy="1670362"/>
          </a:xfrm>
        </p:grpSpPr>
        <p:sp>
          <p:nvSpPr>
            <p:cNvPr id="21" name="矩形 20"/>
            <p:cNvSpPr/>
            <p:nvPr/>
          </p:nvSpPr>
          <p:spPr>
            <a:xfrm>
              <a:off x="6948264" y="4874146"/>
              <a:ext cx="948333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dk1"/>
                </a:solidFill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7011837" y="6021288"/>
              <a:ext cx="1880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spc="-150" dirty="0" smtClean="0">
                  <a:latin typeface="微軟正黑體" pitchFamily="34" charset="-120"/>
                  <a:ea typeface="微軟正黑體" pitchFamily="34" charset="-120"/>
                </a:rPr>
                <a:t>4.</a:t>
              </a:r>
              <a:r>
                <a:rPr lang="zh-TW" altLang="en-US" sz="2800" b="1" spc="-150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zh-TW" altLang="en-US" sz="2800" b="1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完成存檔</a:t>
              </a:r>
              <a:endParaRPr lang="zh-TW" altLang="en-US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>
            <a:xfrm>
              <a:off x="7231038" y="5173985"/>
              <a:ext cx="0" cy="79593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字方塊 13"/>
          <p:cNvSpPr txBox="1"/>
          <p:nvPr/>
        </p:nvSpPr>
        <p:spPr>
          <a:xfrm>
            <a:off x="-32" y="188411"/>
            <a:ext cx="241176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  步驟 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3538598" y="2132856"/>
            <a:ext cx="534954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zh-TW" altLang="en-US" sz="6000" b="1" spc="-150" dirty="0">
                <a:latin typeface="微軟正黑體" pitchFamily="34" charset="-120"/>
                <a:ea typeface="微軟正黑體" pitchFamily="34" charset="-120"/>
              </a:rPr>
              <a:t>繪製</a:t>
            </a:r>
            <a:r>
              <a:rPr lang="zh-TW" altLang="en-US" sz="6000" b="1" spc="-150" dirty="0" smtClean="0">
                <a:latin typeface="微軟正黑體" pitchFamily="34" charset="-120"/>
                <a:ea typeface="微軟正黑體" pitchFamily="34" charset="-120"/>
              </a:rPr>
              <a:t>教學</a:t>
            </a:r>
            <a:endParaRPr lang="en-US" altLang="zh-TW" sz="6000" b="1" spc="-150" dirty="0" smtClean="0"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en-US" altLang="zh-TW" sz="6000" b="1" spc="-15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6000" b="1" spc="-150" dirty="0" smtClean="0">
                <a:latin typeface="微軟正黑體" pitchFamily="34" charset="-120"/>
                <a:ea typeface="微軟正黑體" pitchFamily="34" charset="-120"/>
              </a:rPr>
              <a:t>乙種</a:t>
            </a:r>
            <a:r>
              <a:rPr lang="zh-TW" altLang="en-US" sz="6000" b="1" spc="-150" dirty="0" smtClean="0">
                <a:latin typeface="微軟正黑體" pitchFamily="34" charset="-120"/>
                <a:ea typeface="微軟正黑體" pitchFamily="34" charset="-120"/>
              </a:rPr>
              <a:t>防護</a:t>
            </a:r>
            <a:r>
              <a:rPr lang="zh-TW" altLang="en-US" sz="6000" b="1" spc="-150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6000" b="1" spc="-15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000" b="1" spc="-15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北竿鄉</a:t>
            </a:r>
            <a:r>
              <a:rPr lang="zh-TW" altLang="en-US" sz="4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圖書館為</a:t>
            </a:r>
            <a:r>
              <a:rPr lang="zh-TW" altLang="en-US" sz="4800" b="1" spc="-15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例</a:t>
            </a:r>
            <a:r>
              <a:rPr lang="en-US" altLang="zh-TW" sz="4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4800" b="1" spc="-15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214414" y="3786190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版面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配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置：常用</a:t>
            </a:r>
            <a: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版面配置</a:t>
            </a:r>
            <a: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空白</a:t>
            </a:r>
            <a:endParaRPr lang="en-US" altLang="zh-TW" sz="3000" b="1" spc="-15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2" name="圖片 21"/>
          <p:cNvPicPr/>
          <p:nvPr/>
        </p:nvPicPr>
        <p:blipFill>
          <a:blip r:embed="rId3"/>
          <a:srcRect b="45127"/>
          <a:stretch>
            <a:fillRect/>
          </a:stretch>
        </p:blipFill>
        <p:spPr bwMode="auto">
          <a:xfrm>
            <a:off x="1643042" y="4303926"/>
            <a:ext cx="7300281" cy="212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文字方塊 23"/>
          <p:cNvSpPr txBox="1"/>
          <p:nvPr/>
        </p:nvSpPr>
        <p:spPr>
          <a:xfrm>
            <a:off x="1211968" y="1017614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開啟軟體 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Microsoft  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PowerPoint</a:t>
            </a:r>
            <a:endParaRPr lang="en-US" altLang="zh-TW" sz="3000" b="1" spc="-15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7241" y="1571612"/>
            <a:ext cx="728329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矩形 29"/>
          <p:cNvSpPr/>
          <p:nvPr/>
        </p:nvSpPr>
        <p:spPr>
          <a:xfrm>
            <a:off x="2285984" y="5455143"/>
            <a:ext cx="520662" cy="4741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dk1"/>
              </a:solidFill>
            </a:endParaRPr>
          </a:p>
        </p:txBody>
      </p:sp>
      <p:sp>
        <p:nvSpPr>
          <p:cNvPr id="32" name="向右箭號圖說文字 31"/>
          <p:cNvSpPr/>
          <p:nvPr/>
        </p:nvSpPr>
        <p:spPr>
          <a:xfrm>
            <a:off x="285720" y="5357826"/>
            <a:ext cx="1995704" cy="785818"/>
          </a:xfrm>
          <a:prstGeom prst="rightArrowCallout">
            <a:avLst>
              <a:gd name="adj1" fmla="val 37449"/>
              <a:gd name="adj2" fmla="val 36205"/>
              <a:gd name="adj3" fmla="val 28735"/>
              <a:gd name="adj4" fmla="val 8671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左鍵按一下選</a:t>
            </a:r>
            <a:r>
              <a:rPr lang="en-US" altLang="zh-TW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空白</a:t>
            </a:r>
            <a:r>
              <a:rPr lang="en-US" altLang="zh-TW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”</a:t>
            </a:r>
            <a:endParaRPr lang="zh-TW" altLang="en-US" sz="24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-32" y="185764"/>
            <a:ext cx="2123728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步驟 </a:t>
            </a:r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123728" y="303039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</a:pPr>
            <a:r>
              <a:rPr lang="zh-TW" altLang="en-US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同前</a:t>
            </a:r>
            <a:r>
              <a:rPr lang="en-US" altLang="zh-TW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p.13</a:t>
            </a:r>
            <a:r>
              <a:rPr lang="zh-TW" altLang="en-US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r>
              <a:rPr lang="en-US" altLang="zh-TW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步驟 </a:t>
            </a:r>
            <a:r>
              <a:rPr lang="en-US" altLang="zh-TW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en-US" altLang="zh-TW" sz="2400" b="1" spc="-15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群組 27"/>
          <p:cNvGrpSpPr/>
          <p:nvPr/>
        </p:nvGrpSpPr>
        <p:grpSpPr>
          <a:xfrm>
            <a:off x="357158" y="1142984"/>
            <a:ext cx="8715436" cy="4266721"/>
            <a:chOff x="357158" y="1142984"/>
            <a:chExt cx="8715436" cy="4266721"/>
          </a:xfrm>
        </p:grpSpPr>
        <p:grpSp>
          <p:nvGrpSpPr>
            <p:cNvPr id="3" name="群組 21"/>
            <p:cNvGrpSpPr/>
            <p:nvPr/>
          </p:nvGrpSpPr>
          <p:grpSpPr>
            <a:xfrm>
              <a:off x="1214414" y="1142984"/>
              <a:ext cx="7858180" cy="3500462"/>
              <a:chOff x="1214414" y="1142984"/>
              <a:chExt cx="7858180" cy="3500462"/>
            </a:xfrm>
          </p:grpSpPr>
          <p:sp>
            <p:nvSpPr>
              <p:cNvPr id="12" name="文字方塊 11"/>
              <p:cNvSpPr txBox="1"/>
              <p:nvPr/>
            </p:nvSpPr>
            <p:spPr>
              <a:xfrm>
                <a:off x="1214414" y="1142984"/>
                <a:ext cx="777686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Clr>
                    <a:srgbClr val="0070C0"/>
                  </a:buClr>
                  <a:buFont typeface="Wingdings" pitchFamily="2" charset="2"/>
                  <a:buChar char="Ø"/>
                </a:pPr>
                <a:r>
                  <a:rPr lang="zh-TW" altLang="en-US" sz="3000" b="1" spc="-150" dirty="0" smtClean="0">
                    <a:latin typeface="微軟正黑體" pitchFamily="34" charset="-120"/>
                    <a:ea typeface="微軟正黑體" pitchFamily="34" charset="-120"/>
                  </a:rPr>
                  <a:t>設定繪製圖檔的大小</a:t>
                </a:r>
                <a:r>
                  <a:rPr lang="zh-TW" altLang="en-US" sz="3000" b="1" spc="-150" dirty="0" smtClean="0">
                    <a:latin typeface="微軟正黑體" pitchFamily="34" charset="-120"/>
                    <a:ea typeface="微軟正黑體" pitchFamily="34" charset="-120"/>
                  </a:rPr>
                  <a:t>，</a:t>
                </a:r>
                <a:r>
                  <a:rPr lang="zh-TW" altLang="en-US" sz="3000" b="1" u="sng" spc="-150" dirty="0" smtClean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設計</a:t>
                </a:r>
                <a:r>
                  <a:rPr lang="zh-TW" altLang="en-US" sz="3000" b="1" spc="-150" dirty="0" smtClean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sz="3000" b="1" spc="-150" dirty="0" smtClean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  <a:sym typeface="Wingdings" pitchFamily="2" charset="2"/>
                  </a:rPr>
                  <a:t></a:t>
                </a:r>
                <a:r>
                  <a:rPr lang="zh-TW" altLang="en-US" sz="3000" b="1" spc="-150" dirty="0" smtClean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zh-TW" altLang="en-US" sz="3000" b="1" u="sng" spc="-150" dirty="0" smtClean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版面設定</a:t>
                </a:r>
                <a:endParaRPr lang="en-US" altLang="zh-TW" sz="3000" b="1" u="sng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pic>
            <p:nvPicPr>
              <p:cNvPr id="28676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65710" y="2071678"/>
                <a:ext cx="7706884" cy="2571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群組 22"/>
            <p:cNvGrpSpPr/>
            <p:nvPr/>
          </p:nvGrpSpPr>
          <p:grpSpPr>
            <a:xfrm>
              <a:off x="2500298" y="2192912"/>
              <a:ext cx="1224136" cy="403324"/>
              <a:chOff x="2500298" y="2192912"/>
              <a:chExt cx="1224136" cy="40332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500298" y="2214554"/>
                <a:ext cx="432048" cy="36004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向左箭號圖說文字 17"/>
              <p:cNvSpPr/>
              <p:nvPr/>
            </p:nvSpPr>
            <p:spPr>
              <a:xfrm>
                <a:off x="2932346" y="2192912"/>
                <a:ext cx="792088" cy="403324"/>
              </a:xfrm>
              <a:prstGeom prst="leftArrowCallout">
                <a:avLst>
                  <a:gd name="adj1" fmla="val 38228"/>
                  <a:gd name="adj2" fmla="val 38228"/>
                  <a:gd name="adj3" fmla="val 31614"/>
                  <a:gd name="adj4" fmla="val 6497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3200" dirty="0" smtClean="0">
                    <a:solidFill>
                      <a:srgbClr val="FFFF00"/>
                    </a:solidFill>
                  </a:rPr>
                  <a:t>1</a:t>
                </a:r>
                <a:endParaRPr lang="zh-TW" altLang="en-US" sz="3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6" name="群組 23"/>
            <p:cNvGrpSpPr/>
            <p:nvPr/>
          </p:nvGrpSpPr>
          <p:grpSpPr>
            <a:xfrm>
              <a:off x="357158" y="2491054"/>
              <a:ext cx="1512168" cy="513308"/>
              <a:chOff x="357158" y="2491054"/>
              <a:chExt cx="1512168" cy="51330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205478" y="2491054"/>
                <a:ext cx="663848" cy="51330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向右箭號圖說文字 18"/>
              <p:cNvSpPr/>
              <p:nvPr/>
            </p:nvSpPr>
            <p:spPr>
              <a:xfrm>
                <a:off x="357158" y="2500306"/>
                <a:ext cx="864096" cy="504056"/>
              </a:xfrm>
              <a:prstGeom prst="rightArrowCallout">
                <a:avLst>
                  <a:gd name="adj1" fmla="val 45157"/>
                  <a:gd name="adj2" fmla="val 37598"/>
                  <a:gd name="adj3" fmla="val 35078"/>
                  <a:gd name="adj4" fmla="val 6497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3200" dirty="0" smtClean="0">
                    <a:solidFill>
                      <a:srgbClr val="FFFF00"/>
                    </a:solidFill>
                  </a:rPr>
                  <a:t>2</a:t>
                </a:r>
                <a:endParaRPr lang="zh-TW" altLang="en-US" sz="3200" dirty="0" smtClean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8" name="群組 24"/>
            <p:cNvGrpSpPr/>
            <p:nvPr/>
          </p:nvGrpSpPr>
          <p:grpSpPr>
            <a:xfrm>
              <a:off x="3350714" y="4071942"/>
              <a:ext cx="4104456" cy="1337763"/>
              <a:chOff x="3350714" y="4071942"/>
              <a:chExt cx="4104456" cy="1337763"/>
            </a:xfrm>
          </p:grpSpPr>
          <p:pic>
            <p:nvPicPr>
              <p:cNvPr id="28677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14810" y="4071942"/>
                <a:ext cx="3240360" cy="1337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向右箭號圖說文字 20"/>
              <p:cNvSpPr/>
              <p:nvPr/>
            </p:nvSpPr>
            <p:spPr>
              <a:xfrm>
                <a:off x="3350714" y="4565205"/>
                <a:ext cx="864096" cy="504056"/>
              </a:xfrm>
              <a:prstGeom prst="rightArrowCallout">
                <a:avLst>
                  <a:gd name="adj1" fmla="val 45157"/>
                  <a:gd name="adj2" fmla="val 37598"/>
                  <a:gd name="adj3" fmla="val 35078"/>
                  <a:gd name="adj4" fmla="val 6497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3200" dirty="0" smtClean="0">
                    <a:solidFill>
                      <a:srgbClr val="FFFF00"/>
                    </a:solidFill>
                  </a:rPr>
                  <a:t>3</a:t>
                </a:r>
                <a:endParaRPr lang="zh-TW" altLang="en-US" sz="3200" dirty="0" smtClean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-32" y="194391"/>
            <a:ext cx="2123728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步驟 </a:t>
            </a:r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123728" y="303039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</a:pPr>
            <a:r>
              <a:rPr lang="zh-TW" altLang="en-US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同前</a:t>
            </a:r>
            <a:r>
              <a:rPr lang="en-US" altLang="zh-TW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p.14</a:t>
            </a:r>
            <a:r>
              <a:rPr lang="zh-TW" altLang="en-US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r>
              <a:rPr lang="en-US" altLang="zh-TW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步驟 </a:t>
            </a:r>
            <a:r>
              <a:rPr lang="en-US" altLang="zh-TW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361" y="2060848"/>
            <a:ext cx="6076945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1268016" y="1196752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開啟</a:t>
            </a:r>
            <a: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乙種搶救圖</a:t>
            </a:r>
            <a: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</a:rPr>
              <a:t>.doc</a:t>
            </a:r>
            <a:b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範例檔案：乙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6-1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北竿鄉圖書館 </a:t>
            </a:r>
            <a:r>
              <a:rPr lang="en-US" altLang="zh-TW" sz="1400" b="1" spc="-3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400" b="1" spc="-3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2F.doc</a:t>
            </a:r>
            <a:endParaRPr lang="en-US" altLang="zh-TW" sz="3000" b="1" spc="-15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188640"/>
            <a:ext cx="2123728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步驟 </a:t>
            </a:r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11"/>
          <p:cNvGrpSpPr/>
          <p:nvPr/>
        </p:nvGrpSpPr>
        <p:grpSpPr>
          <a:xfrm>
            <a:off x="1115616" y="3140968"/>
            <a:ext cx="6696744" cy="2376264"/>
            <a:chOff x="1115616" y="3140968"/>
            <a:chExt cx="6696744" cy="2376264"/>
          </a:xfrm>
        </p:grpSpPr>
        <p:sp>
          <p:nvSpPr>
            <p:cNvPr id="8" name="矩形 7"/>
            <p:cNvSpPr/>
            <p:nvPr/>
          </p:nvSpPr>
          <p:spPr>
            <a:xfrm>
              <a:off x="4355976" y="3140968"/>
              <a:ext cx="3456384" cy="23762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dk1"/>
                </a:solidFill>
              </a:endParaRPr>
            </a:p>
          </p:txBody>
        </p:sp>
        <p:sp>
          <p:nvSpPr>
            <p:cNvPr id="11" name="向右箭號圖說文字 10"/>
            <p:cNvSpPr/>
            <p:nvPr/>
          </p:nvSpPr>
          <p:spPr>
            <a:xfrm>
              <a:off x="1115616" y="3356992"/>
              <a:ext cx="3240360" cy="1152128"/>
            </a:xfrm>
            <a:prstGeom prst="rightArrowCallout">
              <a:avLst>
                <a:gd name="adj1" fmla="val 37449"/>
                <a:gd name="adj2" fmla="val 36205"/>
                <a:gd name="adj3" fmla="val 28735"/>
                <a:gd name="adj4" fmla="val 8671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lnSpc>
                  <a:spcPct val="150000"/>
                </a:lnSpc>
              </a:pPr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1.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點選要繪製的圖片</a:t>
              </a:r>
              <a:endPara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複製 </a:t>
              </a:r>
              <a:r>
                <a:rPr lang="en-US" altLang="zh-TW" sz="24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24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右</a:t>
              </a:r>
              <a:r>
                <a:rPr lang="zh-TW" altLang="en-US" sz="24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鍵</a:t>
              </a:r>
              <a:r>
                <a:rPr lang="en-US" altLang="zh-TW" sz="24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  <a:sym typeface="Wingdings" pitchFamily="2" charset="2"/>
                </a:rPr>
                <a:t></a:t>
              </a:r>
              <a:r>
                <a:rPr lang="zh-TW" altLang="en-US" sz="24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複製</a:t>
              </a:r>
              <a:r>
                <a:rPr lang="en-US" altLang="zh-TW" sz="24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zh-TW" altLang="en-US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115616" y="1700808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>
                <a:latin typeface="微軟正黑體" pitchFamily="34" charset="-120"/>
                <a:ea typeface="微軟正黑體" pitchFamily="34" charset="-120"/>
              </a:rPr>
              <a:t>了解現有搶救圖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資</a:t>
            </a:r>
            <a:r>
              <a:rPr lang="en-US" altLang="zh-TW" sz="3000" b="1" spc="-15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spc="-150" dirty="0">
                <a:latin typeface="微軟正黑體" pitchFamily="34" charset="-120"/>
                <a:ea typeface="微軟正黑體" pitchFamily="34" charset="-120"/>
              </a:rPr>
              <a:t>甲種、乙種</a:t>
            </a:r>
            <a:r>
              <a:rPr lang="en-US" altLang="zh-TW" sz="3000" b="1" spc="-15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、圖資內容。</a:t>
            </a:r>
            <a:endParaRPr lang="en-US" altLang="zh-TW" sz="3000" b="1" spc="-15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995936" y="332656"/>
            <a:ext cx="1415772" cy="1064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buClr>
                <a:srgbClr val="0070C0"/>
              </a:buClr>
            </a:pPr>
            <a:r>
              <a:rPr lang="zh-TW" altLang="en-US" sz="4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目的</a:t>
            </a:r>
            <a:endParaRPr lang="zh-TW" altLang="zh-TW" sz="4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43089" y="4208178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能</a:t>
            </a:r>
            <a:r>
              <a:rPr lang="zh-TW" altLang="en-US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自行製作圖資的底圖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，製作乙種搶救圖。</a:t>
            </a:r>
            <a:endParaRPr lang="en-US" altLang="zh-TW" sz="3000" b="1" spc="-15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02363" y="2823082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>
                <a:latin typeface="微軟正黑體" pitchFamily="34" charset="-120"/>
                <a:ea typeface="微軟正黑體" pitchFamily="34" charset="-120"/>
              </a:rPr>
              <a:t>能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自行</a:t>
            </a:r>
            <a:r>
              <a:rPr lang="zh-TW" altLang="en-US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更新繪製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當地</a:t>
            </a:r>
            <a:r>
              <a:rPr lang="zh-TW" altLang="en-US" sz="3000" b="1" spc="-150" dirty="0">
                <a:latin typeface="微軟正黑體" pitchFamily="34" charset="-120"/>
                <a:ea typeface="微軟正黑體" pitchFamily="34" charset="-120"/>
              </a:rPr>
              <a:t>鄉、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村的搶救圖</a:t>
            </a:r>
            <a:r>
              <a:rPr lang="en-US" altLang="zh-TW" sz="3000" b="1" spc="-15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spc="-150" dirty="0">
                <a:latin typeface="微軟正黑體" pitchFamily="34" charset="-120"/>
                <a:ea typeface="微軟正黑體" pitchFamily="34" charset="-120"/>
              </a:rPr>
              <a:t>甲種、乙種</a:t>
            </a:r>
            <a:r>
              <a:rPr lang="en-US" altLang="zh-TW" sz="3000" b="1" spc="-15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-15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b="-156"/>
          <a:stretch>
            <a:fillRect/>
          </a:stretch>
        </p:blipFill>
        <p:spPr bwMode="auto">
          <a:xfrm>
            <a:off x="2627784" y="2000240"/>
            <a:ext cx="63288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1268016" y="928670"/>
            <a:ext cx="701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將剛才在</a:t>
            </a:r>
            <a: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</a:rPr>
              <a:t>WORD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複製的圖貼在</a:t>
            </a:r>
            <a: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</a:rPr>
              <a:t>PPT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右鍵 </a:t>
            </a:r>
            <a:r>
              <a:rPr lang="en-US" altLang="zh-TW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en-US" altLang="zh-TW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貼上</a:t>
            </a:r>
            <a:r>
              <a:rPr lang="en-US" altLang="zh-TW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0" y="188640"/>
            <a:ext cx="2123728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步驟 </a:t>
            </a:r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23728" y="303039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</a:pPr>
            <a:r>
              <a:rPr lang="zh-TW" altLang="en-US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同前</a:t>
            </a:r>
            <a:r>
              <a:rPr lang="en-US" altLang="zh-TW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p.16</a:t>
            </a:r>
            <a:r>
              <a:rPr lang="zh-TW" altLang="en-US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r>
              <a:rPr lang="en-US" altLang="zh-TW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步驟 </a:t>
            </a:r>
            <a:r>
              <a:rPr lang="en-US" altLang="zh-TW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endParaRPr lang="en-US" altLang="zh-TW" sz="2400" b="1" spc="-15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 descr="乙6-1北竿鄉圖書館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5978" y="3015299"/>
            <a:ext cx="4054719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268016" y="1196752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選 </a:t>
            </a:r>
            <a:r>
              <a:rPr lang="zh-TW" altLang="en-US" sz="3000" b="1" u="sng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插入</a:t>
            </a:r>
            <a:r>
              <a:rPr lang="zh-TW" altLang="en-US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3000" b="1" u="sng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圖案</a:t>
            </a:r>
            <a:r>
              <a:rPr lang="zh-TW" altLang="en-US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000" b="1" u="sng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各式線條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 工具進行繪製</a:t>
            </a:r>
            <a:endParaRPr lang="en-US" altLang="zh-TW" sz="3000" b="1" spc="-15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endParaRPr lang="en-US" altLang="zh-TW" sz="3000" b="1" spc="-15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188640"/>
            <a:ext cx="2123728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步驟 </a:t>
            </a:r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88840"/>
            <a:ext cx="63288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25"/>
          <p:cNvGrpSpPr/>
          <p:nvPr/>
        </p:nvGrpSpPr>
        <p:grpSpPr>
          <a:xfrm>
            <a:off x="3347864" y="3150122"/>
            <a:ext cx="2696380" cy="2367110"/>
            <a:chOff x="3347864" y="3150122"/>
            <a:chExt cx="2696380" cy="236711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7864" y="4005064"/>
              <a:ext cx="2615184" cy="15121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群組 23"/>
            <p:cNvGrpSpPr/>
            <p:nvPr/>
          </p:nvGrpSpPr>
          <p:grpSpPr>
            <a:xfrm>
              <a:off x="3851920" y="3150122"/>
              <a:ext cx="2192324" cy="638918"/>
              <a:chOff x="3851920" y="3150122"/>
              <a:chExt cx="2192324" cy="638918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3851920" y="3171764"/>
                <a:ext cx="1400236" cy="61727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14" name="向左箭號圖說文字 13"/>
              <p:cNvSpPr/>
              <p:nvPr/>
            </p:nvSpPr>
            <p:spPr>
              <a:xfrm>
                <a:off x="5252156" y="3150122"/>
                <a:ext cx="792088" cy="403324"/>
              </a:xfrm>
              <a:prstGeom prst="leftArrowCallout">
                <a:avLst>
                  <a:gd name="adj1" fmla="val 38228"/>
                  <a:gd name="adj2" fmla="val 38228"/>
                  <a:gd name="adj3" fmla="val 31614"/>
                  <a:gd name="adj4" fmla="val 6497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3200" dirty="0" smtClean="0">
                    <a:solidFill>
                      <a:srgbClr val="FFFF00"/>
                    </a:solidFill>
                  </a:rPr>
                  <a:t>3</a:t>
                </a:r>
                <a:endParaRPr lang="zh-TW" altLang="en-US" sz="3200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4" name="群組 17"/>
          <p:cNvGrpSpPr/>
          <p:nvPr/>
        </p:nvGrpSpPr>
        <p:grpSpPr>
          <a:xfrm>
            <a:off x="2465838" y="2033954"/>
            <a:ext cx="1224136" cy="432048"/>
            <a:chOff x="2465838" y="2033954"/>
            <a:chExt cx="1224136" cy="432048"/>
          </a:xfrm>
        </p:grpSpPr>
        <p:sp>
          <p:nvSpPr>
            <p:cNvPr id="16" name="矩形 15"/>
            <p:cNvSpPr/>
            <p:nvPr/>
          </p:nvSpPr>
          <p:spPr>
            <a:xfrm>
              <a:off x="3257926" y="2069958"/>
              <a:ext cx="432048" cy="3600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dk1"/>
                </a:solidFill>
              </a:endParaRPr>
            </a:p>
          </p:txBody>
        </p:sp>
        <p:sp>
          <p:nvSpPr>
            <p:cNvPr id="17" name="向右箭號圖說文字 16"/>
            <p:cNvSpPr/>
            <p:nvPr/>
          </p:nvSpPr>
          <p:spPr>
            <a:xfrm>
              <a:off x="2465838" y="2033954"/>
              <a:ext cx="792088" cy="432048"/>
            </a:xfrm>
            <a:prstGeom prst="rightArrowCallout">
              <a:avLst>
                <a:gd name="adj1" fmla="val 37449"/>
                <a:gd name="adj2" fmla="val 33300"/>
                <a:gd name="adj3" fmla="val 33300"/>
                <a:gd name="adj4" fmla="val 6497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>
                  <a:solidFill>
                    <a:srgbClr val="FFFF00"/>
                  </a:solidFill>
                </a:rPr>
                <a:t>1</a:t>
              </a:r>
              <a:endParaRPr lang="zh-TW" altLang="en-US" sz="3200" dirty="0" smtClean="0">
                <a:solidFill>
                  <a:srgbClr val="FFFF00"/>
                </a:solidFill>
              </a:endParaRPr>
            </a:p>
          </p:txBody>
        </p:sp>
      </p:grpSp>
      <p:grpSp>
        <p:nvGrpSpPr>
          <p:cNvPr id="6" name="群組 24"/>
          <p:cNvGrpSpPr/>
          <p:nvPr/>
        </p:nvGrpSpPr>
        <p:grpSpPr>
          <a:xfrm>
            <a:off x="2699792" y="2264763"/>
            <a:ext cx="2342147" cy="2550445"/>
            <a:chOff x="2699792" y="2264763"/>
            <a:chExt cx="2342147" cy="255044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792" y="4005064"/>
              <a:ext cx="493776" cy="8101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群組 22"/>
            <p:cNvGrpSpPr/>
            <p:nvPr/>
          </p:nvGrpSpPr>
          <p:grpSpPr>
            <a:xfrm>
              <a:off x="3817803" y="2264763"/>
              <a:ext cx="1224136" cy="577352"/>
              <a:chOff x="3817803" y="2264763"/>
              <a:chExt cx="1224136" cy="57735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3817803" y="2264763"/>
                <a:ext cx="432048" cy="57735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向左箭號圖說文字 20"/>
              <p:cNvSpPr/>
              <p:nvPr/>
            </p:nvSpPr>
            <p:spPr>
              <a:xfrm>
                <a:off x="4249851" y="2351777"/>
                <a:ext cx="792088" cy="403324"/>
              </a:xfrm>
              <a:prstGeom prst="leftArrowCallout">
                <a:avLst>
                  <a:gd name="adj1" fmla="val 38228"/>
                  <a:gd name="adj2" fmla="val 38228"/>
                  <a:gd name="adj3" fmla="val 31614"/>
                  <a:gd name="adj4" fmla="val 6497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3200" dirty="0" smtClean="0">
                    <a:solidFill>
                      <a:srgbClr val="FFFF00"/>
                    </a:solidFill>
                  </a:rPr>
                  <a:t>2</a:t>
                </a:r>
                <a:endParaRPr lang="zh-TW" altLang="en-US" sz="3200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27" name="波浪 26"/>
          <p:cNvSpPr/>
          <p:nvPr/>
        </p:nvSpPr>
        <p:spPr>
          <a:xfrm>
            <a:off x="6228184" y="4581128"/>
            <a:ext cx="2592288" cy="1872208"/>
          </a:xfrm>
          <a:prstGeom prst="wave">
            <a:avLst>
              <a:gd name="adj1" fmla="val 8430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spc="-15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那就準備開始</a:t>
            </a:r>
            <a:r>
              <a:rPr lang="en-US" altLang="zh-TW" sz="3000" b="1" spc="-15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1" spc="-15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b="1" spc="-15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更新</a:t>
            </a:r>
            <a:r>
              <a:rPr lang="zh-TW" altLang="en-US" sz="3000" b="1" spc="-15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乙種圖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2123728" y="303039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</a:pPr>
            <a:r>
              <a:rPr lang="zh-TW" altLang="en-US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同前</a:t>
            </a:r>
            <a:r>
              <a:rPr lang="en-US" altLang="zh-TW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p.17</a:t>
            </a:r>
            <a:r>
              <a:rPr lang="zh-TW" altLang="en-US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r>
              <a:rPr lang="en-US" altLang="zh-TW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步驟 </a:t>
            </a:r>
            <a:r>
              <a:rPr lang="en-US" altLang="zh-TW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endParaRPr lang="en-US" altLang="zh-TW" sz="2400" b="1" spc="-15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6570" t="27883" r="16345" b="11429"/>
          <a:stretch>
            <a:fillRect/>
          </a:stretch>
        </p:blipFill>
        <p:spPr bwMode="auto">
          <a:xfrm>
            <a:off x="2556234" y="1916832"/>
            <a:ext cx="640825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1268016" y="1196752"/>
            <a:ext cx="777686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進行描繪</a:t>
            </a:r>
            <a:r>
              <a:rPr lang="en-US" altLang="zh-TW" sz="3000" b="1" spc="-150" dirty="0" smtClean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spc="-150" dirty="0" smtClean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圖書館 </a:t>
            </a:r>
            <a:r>
              <a:rPr lang="en-US" altLang="zh-TW" sz="3000" b="1" spc="-150" dirty="0" smtClean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1F</a:t>
            </a:r>
            <a:r>
              <a:rPr lang="zh-TW" altLang="en-US" sz="3000" b="1" spc="-150" dirty="0" smtClean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000" b="1" spc="-150" dirty="0" smtClean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0" y="188640"/>
            <a:ext cx="2123728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步驟 </a:t>
            </a:r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467544" y="2061232"/>
            <a:ext cx="7990465" cy="3456000"/>
            <a:chOff x="467544" y="2061232"/>
            <a:chExt cx="7990465" cy="3456000"/>
          </a:xfrm>
        </p:grpSpPr>
        <p:sp>
          <p:nvSpPr>
            <p:cNvPr id="13" name="向右箭號圖說文字 12"/>
            <p:cNvSpPr/>
            <p:nvPr/>
          </p:nvSpPr>
          <p:spPr>
            <a:xfrm>
              <a:off x="467544" y="3226487"/>
              <a:ext cx="2304256" cy="504056"/>
            </a:xfrm>
            <a:prstGeom prst="rightArrowCallout">
              <a:avLst>
                <a:gd name="adj1" fmla="val 37449"/>
                <a:gd name="adj2" fmla="val 36205"/>
                <a:gd name="adj3" fmla="val 28735"/>
                <a:gd name="adj4" fmla="val 8634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lnSpc>
                  <a:spcPct val="150000"/>
                </a:lnSpc>
              </a:pPr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2.+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室內物件</a:t>
              </a:r>
            </a:p>
          </p:txBody>
        </p:sp>
        <p:pic>
          <p:nvPicPr>
            <p:cNvPr id="19" name="圖片 18" descr="20171012 北竿鄉圖書館1F-乙種圖-圖層分開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3808" y="2061232"/>
              <a:ext cx="5614201" cy="3456000"/>
            </a:xfrm>
            <a:prstGeom prst="rect">
              <a:avLst/>
            </a:prstGeom>
          </p:spPr>
        </p:pic>
      </p:grpSp>
      <p:grpSp>
        <p:nvGrpSpPr>
          <p:cNvPr id="18" name="群組 17"/>
          <p:cNvGrpSpPr/>
          <p:nvPr/>
        </p:nvGrpSpPr>
        <p:grpSpPr>
          <a:xfrm>
            <a:off x="467544" y="1988840"/>
            <a:ext cx="8265932" cy="4104456"/>
            <a:chOff x="467544" y="1988840"/>
            <a:chExt cx="8265932" cy="4104456"/>
          </a:xfrm>
        </p:grpSpPr>
        <p:sp>
          <p:nvSpPr>
            <p:cNvPr id="12" name="向右箭號圖說文字 11"/>
            <p:cNvSpPr/>
            <p:nvPr/>
          </p:nvSpPr>
          <p:spPr>
            <a:xfrm>
              <a:off x="467544" y="2420888"/>
              <a:ext cx="2304256" cy="504056"/>
            </a:xfrm>
            <a:prstGeom prst="rightArrowCallout">
              <a:avLst>
                <a:gd name="adj1" fmla="val 37449"/>
                <a:gd name="adj2" fmla="val 36205"/>
                <a:gd name="adj3" fmla="val 28735"/>
                <a:gd name="adj4" fmla="val 8593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lnSpc>
                  <a:spcPct val="150000"/>
                </a:lnSpc>
              </a:pPr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1.+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建築體結構</a:t>
              </a:r>
            </a:p>
          </p:txBody>
        </p:sp>
        <p:pic>
          <p:nvPicPr>
            <p:cNvPr id="17" name="圖片 16" descr="20171012 北竿鄉圖書館1F-乙種圖-圖層分開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3808" y="1988840"/>
              <a:ext cx="5889668" cy="4104456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467544" y="2824510"/>
            <a:ext cx="7798072" cy="2592000"/>
            <a:chOff x="467544" y="2824510"/>
            <a:chExt cx="7798072" cy="2592000"/>
          </a:xfrm>
        </p:grpSpPr>
        <p:sp>
          <p:nvSpPr>
            <p:cNvPr id="14" name="向右箭號圖說文字 13"/>
            <p:cNvSpPr/>
            <p:nvPr/>
          </p:nvSpPr>
          <p:spPr>
            <a:xfrm>
              <a:off x="467544" y="4032085"/>
              <a:ext cx="2304256" cy="504056"/>
            </a:xfrm>
            <a:prstGeom prst="rightArrowCallout">
              <a:avLst>
                <a:gd name="adj1" fmla="val 37449"/>
                <a:gd name="adj2" fmla="val 36205"/>
                <a:gd name="adj3" fmla="val 28735"/>
                <a:gd name="adj4" fmla="val 8675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lnSpc>
                  <a:spcPct val="150000"/>
                </a:lnSpc>
              </a:pPr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3.+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消防</a:t>
              </a:r>
              <a:r>
                <a:rPr lang="zh-TW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避難設備</a:t>
              </a:r>
              <a:endPara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22" name="圖片 21" descr="20171012 北竿鄉圖書館1F-乙種圖-圖層分開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37064" y="2824510"/>
              <a:ext cx="4428552" cy="2592000"/>
            </a:xfrm>
            <a:prstGeom prst="rect">
              <a:avLst/>
            </a:prstGeom>
          </p:spPr>
        </p:pic>
      </p:grp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268016" y="1196752"/>
            <a:ext cx="777686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進行描繪</a:t>
            </a:r>
            <a:r>
              <a:rPr lang="en-US" altLang="zh-TW" sz="3000" b="1" spc="-150" dirty="0" smtClean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spc="-150" dirty="0" smtClean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圖書館 </a:t>
            </a:r>
            <a:r>
              <a:rPr lang="en-US" altLang="zh-TW" sz="3000" b="1" spc="-150" dirty="0" smtClean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2F</a:t>
            </a:r>
            <a:r>
              <a:rPr lang="zh-TW" altLang="en-US" sz="3000" b="1" spc="-150" dirty="0" smtClean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000" b="1" spc="-150" dirty="0" smtClean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grpSp>
        <p:nvGrpSpPr>
          <p:cNvPr id="2" name="群組 20"/>
          <p:cNvGrpSpPr/>
          <p:nvPr/>
        </p:nvGrpSpPr>
        <p:grpSpPr>
          <a:xfrm>
            <a:off x="467544" y="2061288"/>
            <a:ext cx="8036703" cy="3960000"/>
            <a:chOff x="467544" y="2061288"/>
            <a:chExt cx="8036703" cy="3960000"/>
          </a:xfrm>
        </p:grpSpPr>
        <p:sp>
          <p:nvSpPr>
            <p:cNvPr id="13" name="向右箭號圖說文字 12"/>
            <p:cNvSpPr/>
            <p:nvPr/>
          </p:nvSpPr>
          <p:spPr>
            <a:xfrm>
              <a:off x="467544" y="3226487"/>
              <a:ext cx="2304256" cy="504056"/>
            </a:xfrm>
            <a:prstGeom prst="rightArrowCallout">
              <a:avLst>
                <a:gd name="adj1" fmla="val 37449"/>
                <a:gd name="adj2" fmla="val 36205"/>
                <a:gd name="adj3" fmla="val 28735"/>
                <a:gd name="adj4" fmla="val 8758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lnSpc>
                  <a:spcPct val="150000"/>
                </a:lnSpc>
              </a:pPr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2.+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室內物件</a:t>
              </a:r>
            </a:p>
          </p:txBody>
        </p:sp>
        <p:pic>
          <p:nvPicPr>
            <p:cNvPr id="19" name="圖片 18" descr="20171012 北竿鄉圖書館1F-乙種圖-圖層分開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9834" y="2061288"/>
              <a:ext cx="5444413" cy="3960000"/>
            </a:xfrm>
            <a:prstGeom prst="rect">
              <a:avLst/>
            </a:prstGeom>
          </p:spPr>
        </p:pic>
      </p:grpSp>
      <p:grpSp>
        <p:nvGrpSpPr>
          <p:cNvPr id="3" name="群組 17"/>
          <p:cNvGrpSpPr/>
          <p:nvPr/>
        </p:nvGrpSpPr>
        <p:grpSpPr>
          <a:xfrm>
            <a:off x="467544" y="1988840"/>
            <a:ext cx="8141000" cy="4104456"/>
            <a:chOff x="467544" y="1988840"/>
            <a:chExt cx="8141000" cy="4104456"/>
          </a:xfrm>
        </p:grpSpPr>
        <p:sp>
          <p:nvSpPr>
            <p:cNvPr id="12" name="向右箭號圖說文字 11"/>
            <p:cNvSpPr/>
            <p:nvPr/>
          </p:nvSpPr>
          <p:spPr>
            <a:xfrm>
              <a:off x="467544" y="2420888"/>
              <a:ext cx="2304256" cy="504056"/>
            </a:xfrm>
            <a:prstGeom prst="rightArrowCallout">
              <a:avLst>
                <a:gd name="adj1" fmla="val 37449"/>
                <a:gd name="adj2" fmla="val 36205"/>
                <a:gd name="adj3" fmla="val 28735"/>
                <a:gd name="adj4" fmla="val 8758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lnSpc>
                  <a:spcPct val="150000"/>
                </a:lnSpc>
              </a:pPr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1.+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建築體結構</a:t>
              </a:r>
            </a:p>
          </p:txBody>
        </p:sp>
        <p:pic>
          <p:nvPicPr>
            <p:cNvPr id="17" name="圖片 16" descr="20171012 北竿鄉圖書館1F-乙種圖-圖層分開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8739" y="1988840"/>
              <a:ext cx="5639805" cy="4104456"/>
            </a:xfrm>
            <a:prstGeom prst="rect">
              <a:avLst/>
            </a:prstGeom>
          </p:spPr>
        </p:pic>
      </p:grpSp>
      <p:grpSp>
        <p:nvGrpSpPr>
          <p:cNvPr id="4" name="群組 23"/>
          <p:cNvGrpSpPr/>
          <p:nvPr/>
        </p:nvGrpSpPr>
        <p:grpSpPr>
          <a:xfrm>
            <a:off x="467544" y="3429000"/>
            <a:ext cx="4464495" cy="1954614"/>
            <a:chOff x="467544" y="3429000"/>
            <a:chExt cx="4464495" cy="1954614"/>
          </a:xfrm>
        </p:grpSpPr>
        <p:sp>
          <p:nvSpPr>
            <p:cNvPr id="14" name="向右箭號圖說文字 13"/>
            <p:cNvSpPr/>
            <p:nvPr/>
          </p:nvSpPr>
          <p:spPr>
            <a:xfrm>
              <a:off x="467544" y="4032085"/>
              <a:ext cx="2304256" cy="504056"/>
            </a:xfrm>
            <a:prstGeom prst="rightArrowCallout">
              <a:avLst>
                <a:gd name="adj1" fmla="val 37449"/>
                <a:gd name="adj2" fmla="val 36205"/>
                <a:gd name="adj3" fmla="val 28735"/>
                <a:gd name="adj4" fmla="val 8799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lnSpc>
                  <a:spcPct val="150000"/>
                </a:lnSpc>
              </a:pPr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3.+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消防</a:t>
              </a:r>
              <a:r>
                <a:rPr lang="zh-TW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避難設備</a:t>
              </a:r>
              <a:endPara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22" name="圖片 21" descr="20171012 北竿鄉圖書館1F-乙種圖-圖層分開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7514" y="3429000"/>
              <a:ext cx="984525" cy="1954614"/>
            </a:xfrm>
            <a:prstGeom prst="rect">
              <a:avLst/>
            </a:prstGeom>
          </p:spPr>
        </p:pic>
      </p:grpSp>
      <p:sp>
        <p:nvSpPr>
          <p:cNvPr id="15" name="文字方塊 14"/>
          <p:cNvSpPr txBox="1"/>
          <p:nvPr/>
        </p:nvSpPr>
        <p:spPr>
          <a:xfrm>
            <a:off x="-32" y="190908"/>
            <a:ext cx="2123728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步驟 </a:t>
            </a:r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268016" y="1196752"/>
            <a:ext cx="777686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加入</a:t>
            </a:r>
            <a:r>
              <a:rPr lang="zh-TW" altLang="en-US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災消防避難設備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圖示</a:t>
            </a:r>
            <a:endParaRPr lang="en-US" altLang="zh-TW" sz="3000" b="1" spc="-15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188640"/>
            <a:ext cx="2123728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>
              <a:buClr>
                <a:srgbClr val="0070C0"/>
              </a:buClr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步驟 </a:t>
            </a:r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向右箭號圖說文字 30"/>
          <p:cNvSpPr/>
          <p:nvPr/>
        </p:nvSpPr>
        <p:spPr>
          <a:xfrm>
            <a:off x="1835696" y="4941168"/>
            <a:ext cx="1944216" cy="1008112"/>
          </a:xfrm>
          <a:prstGeom prst="rightArrowCallout">
            <a:avLst>
              <a:gd name="adj1" fmla="val 37449"/>
              <a:gd name="adj2" fmla="val 36205"/>
              <a:gd name="adj3" fmla="val 28735"/>
              <a:gd name="adj4" fmla="val 8563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</a:pP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於上方區</a:t>
            </a:r>
            <a:endPara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選欲用圖示</a:t>
            </a:r>
          </a:p>
        </p:txBody>
      </p:sp>
      <p:grpSp>
        <p:nvGrpSpPr>
          <p:cNvPr id="51" name="群組 50"/>
          <p:cNvGrpSpPr/>
          <p:nvPr/>
        </p:nvGrpSpPr>
        <p:grpSpPr>
          <a:xfrm>
            <a:off x="1691680" y="2204864"/>
            <a:ext cx="6063694" cy="2016224"/>
            <a:chOff x="1691680" y="2204864"/>
            <a:chExt cx="6063694" cy="2016224"/>
          </a:xfrm>
        </p:grpSpPr>
        <p:pic>
          <p:nvPicPr>
            <p:cNvPr id="29" name="圖片 28" descr="icon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680" y="2285873"/>
              <a:ext cx="760554" cy="594066"/>
            </a:xfrm>
            <a:prstGeom prst="rect">
              <a:avLst/>
            </a:prstGeom>
          </p:spPr>
        </p:pic>
        <p:pic>
          <p:nvPicPr>
            <p:cNvPr id="30" name="圖片 29" descr="icon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2163" y="2285873"/>
              <a:ext cx="760553" cy="594066"/>
            </a:xfrm>
            <a:prstGeom prst="rect">
              <a:avLst/>
            </a:prstGeom>
          </p:spPr>
        </p:pic>
        <p:pic>
          <p:nvPicPr>
            <p:cNvPr id="32" name="圖片 31" descr="icon-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2645" y="2312876"/>
              <a:ext cx="733741" cy="540060"/>
            </a:xfrm>
            <a:prstGeom prst="rect">
              <a:avLst/>
            </a:prstGeom>
          </p:spPr>
        </p:pic>
        <p:pic>
          <p:nvPicPr>
            <p:cNvPr id="42" name="圖片 41" descr="icon-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6315" y="2204864"/>
              <a:ext cx="642020" cy="756084"/>
            </a:xfrm>
            <a:prstGeom prst="rect">
              <a:avLst/>
            </a:prstGeom>
          </p:spPr>
        </p:pic>
        <p:pic>
          <p:nvPicPr>
            <p:cNvPr id="43" name="圖片 42" descr="icon-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8263" y="2285873"/>
              <a:ext cx="807111" cy="594066"/>
            </a:xfrm>
            <a:prstGeom prst="rect">
              <a:avLst/>
            </a:prstGeom>
          </p:spPr>
        </p:pic>
        <p:pic>
          <p:nvPicPr>
            <p:cNvPr id="44" name="圖片 43" descr="icon-1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63688" y="3356992"/>
              <a:ext cx="603309" cy="864096"/>
            </a:xfrm>
            <a:prstGeom prst="rect">
              <a:avLst/>
            </a:prstGeom>
          </p:spPr>
        </p:pic>
        <p:pic>
          <p:nvPicPr>
            <p:cNvPr id="45" name="圖片 44" descr="icon-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70199" y="3492007"/>
              <a:ext cx="807114" cy="594066"/>
            </a:xfrm>
            <a:prstGeom prst="rect">
              <a:avLst/>
            </a:prstGeom>
          </p:spPr>
        </p:pic>
        <p:pic>
          <p:nvPicPr>
            <p:cNvPr id="46" name="圖片 45" descr="icon-3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80515" y="3438001"/>
              <a:ext cx="702078" cy="702078"/>
            </a:xfrm>
            <a:prstGeom prst="rect">
              <a:avLst/>
            </a:prstGeom>
          </p:spPr>
        </p:pic>
        <p:pic>
          <p:nvPicPr>
            <p:cNvPr id="47" name="圖片 46" descr="icon-4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85795" y="3356992"/>
              <a:ext cx="676644" cy="864096"/>
            </a:xfrm>
            <a:prstGeom prst="rect">
              <a:avLst/>
            </a:prstGeom>
          </p:spPr>
        </p:pic>
        <p:pic>
          <p:nvPicPr>
            <p:cNvPr id="48" name="圖片 47" descr="icon-4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65639" y="3465004"/>
              <a:ext cx="772359" cy="648072"/>
            </a:xfrm>
            <a:prstGeom prst="rect">
              <a:avLst/>
            </a:prstGeom>
          </p:spPr>
        </p:pic>
      </p:grpSp>
      <p:sp>
        <p:nvSpPr>
          <p:cNvPr id="49" name="向右箭號圖說文字 48"/>
          <p:cNvSpPr/>
          <p:nvPr/>
        </p:nvSpPr>
        <p:spPr>
          <a:xfrm>
            <a:off x="3855368" y="4941168"/>
            <a:ext cx="1944216" cy="1008112"/>
          </a:xfrm>
          <a:prstGeom prst="rightArrowCallout">
            <a:avLst>
              <a:gd name="adj1" fmla="val 37449"/>
              <a:gd name="adj2" fmla="val 36205"/>
              <a:gd name="adj3" fmla="val 28735"/>
              <a:gd name="adj4" fmla="val 8563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複製</a:t>
            </a: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右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鍵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複製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0" name="向右箭號圖說文字 49"/>
          <p:cNvSpPr/>
          <p:nvPr/>
        </p:nvSpPr>
        <p:spPr>
          <a:xfrm>
            <a:off x="5871592" y="4941168"/>
            <a:ext cx="2300808" cy="1008112"/>
          </a:xfrm>
          <a:prstGeom prst="rightArrowCallout">
            <a:avLst>
              <a:gd name="adj1" fmla="val 37449"/>
              <a:gd name="adj2" fmla="val 36205"/>
              <a:gd name="adj3" fmla="val 28735"/>
              <a:gd name="adj4" fmla="val 874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</a:pP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貼到正確位置</a:t>
            </a:r>
            <a:endPara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右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鍵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貼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9" grpId="0" animBg="1"/>
      <p:bldP spid="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0" y="188640"/>
            <a:ext cx="2123728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步驟 </a:t>
            </a:r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1268016" y="1057985"/>
            <a:ext cx="7776864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將繪製完的圖，另存成圖片</a:t>
            </a:r>
            <a: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</a:rPr>
              <a:t>.jpeg</a:t>
            </a:r>
          </a:p>
          <a:p>
            <a:pPr marL="514350" indent="-514350">
              <a:lnSpc>
                <a:spcPct val="150000"/>
              </a:lnSpc>
              <a:buClr>
                <a:srgbClr val="0070C0"/>
              </a:buClr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       按</a:t>
            </a:r>
            <a:r>
              <a:rPr lang="zh-TW" altLang="en-US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右鍵</a:t>
            </a:r>
            <a: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另存圖片 </a:t>
            </a:r>
            <a: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自行決定存放位置</a:t>
            </a:r>
            <a: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4968" t="35150" r="26905" b="20020"/>
          <a:stretch>
            <a:fillRect/>
          </a:stretch>
        </p:blipFill>
        <p:spPr bwMode="auto">
          <a:xfrm>
            <a:off x="1907704" y="2564904"/>
            <a:ext cx="69619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1922558"/>
            <a:ext cx="6556007" cy="481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群組 53"/>
          <p:cNvGrpSpPr/>
          <p:nvPr/>
        </p:nvGrpSpPr>
        <p:grpSpPr>
          <a:xfrm>
            <a:off x="4283968" y="3200400"/>
            <a:ext cx="3300953" cy="2322508"/>
            <a:chOff x="2666912" y="1820944"/>
            <a:chExt cx="5800523" cy="4363872"/>
          </a:xfrm>
        </p:grpSpPr>
        <p:pic>
          <p:nvPicPr>
            <p:cNvPr id="56" name="圖片 55" descr="icon-0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8825" y="3664659"/>
              <a:ext cx="99782" cy="216024"/>
            </a:xfrm>
            <a:prstGeom prst="rect">
              <a:avLst/>
            </a:prstGeom>
          </p:spPr>
        </p:pic>
        <p:pic>
          <p:nvPicPr>
            <p:cNvPr id="57" name="圖片 56" descr="icon-0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1969" y="3922833"/>
              <a:ext cx="99782" cy="216024"/>
            </a:xfrm>
            <a:prstGeom prst="rect">
              <a:avLst/>
            </a:prstGeom>
          </p:spPr>
        </p:pic>
        <p:pic>
          <p:nvPicPr>
            <p:cNvPr id="58" name="圖片 57" descr="icon-0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3571" y="4389728"/>
              <a:ext cx="99782" cy="216024"/>
            </a:xfrm>
            <a:prstGeom prst="rect">
              <a:avLst/>
            </a:prstGeom>
          </p:spPr>
        </p:pic>
        <p:pic>
          <p:nvPicPr>
            <p:cNvPr id="59" name="圖片 58" descr="icon-0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7019" y="4651391"/>
              <a:ext cx="99782" cy="216024"/>
            </a:xfrm>
            <a:prstGeom prst="rect">
              <a:avLst/>
            </a:prstGeom>
          </p:spPr>
        </p:pic>
        <p:pic>
          <p:nvPicPr>
            <p:cNvPr id="60" name="圖片 59" descr="icon-0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9615" y="4362548"/>
              <a:ext cx="99782" cy="216024"/>
            </a:xfrm>
            <a:prstGeom prst="rect">
              <a:avLst/>
            </a:prstGeom>
          </p:spPr>
        </p:pic>
        <p:pic>
          <p:nvPicPr>
            <p:cNvPr id="61" name="圖片 60" descr="icon-0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8271" y="3341392"/>
              <a:ext cx="99782" cy="216024"/>
            </a:xfrm>
            <a:prstGeom prst="rect">
              <a:avLst/>
            </a:prstGeom>
          </p:spPr>
        </p:pic>
        <p:pic>
          <p:nvPicPr>
            <p:cNvPr id="62" name="圖片 61" descr="icon-0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9918" y="5968792"/>
              <a:ext cx="99782" cy="216024"/>
            </a:xfrm>
            <a:prstGeom prst="rect">
              <a:avLst/>
            </a:prstGeom>
          </p:spPr>
        </p:pic>
        <p:pic>
          <p:nvPicPr>
            <p:cNvPr id="63" name="圖片 62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1116" y="4941168"/>
              <a:ext cx="99782" cy="143044"/>
            </a:xfrm>
            <a:prstGeom prst="rect">
              <a:avLst/>
            </a:prstGeom>
          </p:spPr>
        </p:pic>
        <p:pic>
          <p:nvPicPr>
            <p:cNvPr id="64" name="圖片 63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6876" y="5458002"/>
              <a:ext cx="99782" cy="143044"/>
            </a:xfrm>
            <a:prstGeom prst="rect">
              <a:avLst/>
            </a:prstGeom>
          </p:spPr>
        </p:pic>
        <p:pic>
          <p:nvPicPr>
            <p:cNvPr id="65" name="圖片 64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9336" y="4173421"/>
              <a:ext cx="99782" cy="143044"/>
            </a:xfrm>
            <a:prstGeom prst="rect">
              <a:avLst/>
            </a:prstGeom>
          </p:spPr>
        </p:pic>
        <p:pic>
          <p:nvPicPr>
            <p:cNvPr id="66" name="圖片 65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04238" y="3912754"/>
              <a:ext cx="99782" cy="143044"/>
            </a:xfrm>
            <a:prstGeom prst="rect">
              <a:avLst/>
            </a:prstGeom>
          </p:spPr>
        </p:pic>
        <p:pic>
          <p:nvPicPr>
            <p:cNvPr id="67" name="圖片 66" descr="icon-0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2058" y="3933056"/>
              <a:ext cx="99782" cy="216024"/>
            </a:xfrm>
            <a:prstGeom prst="rect">
              <a:avLst/>
            </a:prstGeom>
          </p:spPr>
        </p:pic>
        <p:pic>
          <p:nvPicPr>
            <p:cNvPr id="68" name="圖片 67" descr="icon-0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5602" y="4186660"/>
              <a:ext cx="99782" cy="216024"/>
            </a:xfrm>
            <a:prstGeom prst="rect">
              <a:avLst/>
            </a:prstGeom>
          </p:spPr>
        </p:pic>
        <p:pic>
          <p:nvPicPr>
            <p:cNvPr id="69" name="圖片 68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3313" y="3805876"/>
              <a:ext cx="99782" cy="143044"/>
            </a:xfrm>
            <a:prstGeom prst="rect">
              <a:avLst/>
            </a:prstGeom>
          </p:spPr>
        </p:pic>
        <p:pic>
          <p:nvPicPr>
            <p:cNvPr id="70" name="圖片 69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06892" y="3519301"/>
              <a:ext cx="99782" cy="143044"/>
            </a:xfrm>
            <a:prstGeom prst="rect">
              <a:avLst/>
            </a:prstGeom>
          </p:spPr>
        </p:pic>
        <p:pic>
          <p:nvPicPr>
            <p:cNvPr id="71" name="圖片 70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4988" y="4429496"/>
              <a:ext cx="99782" cy="143044"/>
            </a:xfrm>
            <a:prstGeom prst="rect">
              <a:avLst/>
            </a:prstGeom>
          </p:spPr>
        </p:pic>
        <p:pic>
          <p:nvPicPr>
            <p:cNvPr id="72" name="圖片 71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80502" y="3810891"/>
              <a:ext cx="99782" cy="143044"/>
            </a:xfrm>
            <a:prstGeom prst="rect">
              <a:avLst/>
            </a:prstGeom>
          </p:spPr>
        </p:pic>
        <p:pic>
          <p:nvPicPr>
            <p:cNvPr id="73" name="圖片 72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5044" y="4226527"/>
              <a:ext cx="99782" cy="143044"/>
            </a:xfrm>
            <a:prstGeom prst="rect">
              <a:avLst/>
            </a:prstGeom>
          </p:spPr>
        </p:pic>
        <p:pic>
          <p:nvPicPr>
            <p:cNvPr id="74" name="圖片 73" descr="icon-0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3917" y="3879163"/>
              <a:ext cx="99782" cy="216024"/>
            </a:xfrm>
            <a:prstGeom prst="rect">
              <a:avLst/>
            </a:prstGeom>
          </p:spPr>
        </p:pic>
        <p:pic>
          <p:nvPicPr>
            <p:cNvPr id="75" name="圖片 74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2589" y="3808567"/>
              <a:ext cx="99782" cy="143044"/>
            </a:xfrm>
            <a:prstGeom prst="rect">
              <a:avLst/>
            </a:prstGeom>
          </p:spPr>
        </p:pic>
        <p:pic>
          <p:nvPicPr>
            <p:cNvPr id="76" name="圖片 75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9845" y="3304789"/>
              <a:ext cx="99782" cy="143044"/>
            </a:xfrm>
            <a:prstGeom prst="rect">
              <a:avLst/>
            </a:prstGeom>
          </p:spPr>
        </p:pic>
        <p:pic>
          <p:nvPicPr>
            <p:cNvPr id="77" name="圖片 76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5993" y="2851314"/>
              <a:ext cx="99782" cy="143044"/>
            </a:xfrm>
            <a:prstGeom prst="rect">
              <a:avLst/>
            </a:prstGeom>
          </p:spPr>
        </p:pic>
        <p:pic>
          <p:nvPicPr>
            <p:cNvPr id="78" name="圖片 77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5033" y="2289560"/>
              <a:ext cx="99782" cy="143044"/>
            </a:xfrm>
            <a:prstGeom prst="rect">
              <a:avLst/>
            </a:prstGeom>
          </p:spPr>
        </p:pic>
        <p:pic>
          <p:nvPicPr>
            <p:cNvPr id="79" name="圖片 78" descr="icon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1575" y="5835966"/>
              <a:ext cx="99782" cy="143044"/>
            </a:xfrm>
            <a:prstGeom prst="rect">
              <a:avLst/>
            </a:prstGeom>
          </p:spPr>
        </p:pic>
        <p:pic>
          <p:nvPicPr>
            <p:cNvPr id="55" name="圖片 54" descr="20171007 塘岐村-甲種圖-圖層分開3.png"/>
            <p:cNvPicPr>
              <a:picLocks noChangeAspect="1"/>
            </p:cNvPicPr>
            <p:nvPr/>
          </p:nvPicPr>
          <p:blipFill>
            <a:blip r:embed="rId6" cstate="print"/>
            <a:srcRect t="2677"/>
            <a:stretch>
              <a:fillRect/>
            </a:stretch>
          </p:blipFill>
          <p:spPr>
            <a:xfrm>
              <a:off x="2666912" y="1820944"/>
              <a:ext cx="5800523" cy="4059467"/>
            </a:xfrm>
            <a:prstGeom prst="rect">
              <a:avLst/>
            </a:prstGeom>
          </p:spPr>
        </p:pic>
      </p:grpSp>
      <p:sp>
        <p:nvSpPr>
          <p:cNvPr id="7" name="文字方塊 6"/>
          <p:cNvSpPr txBox="1"/>
          <p:nvPr/>
        </p:nvSpPr>
        <p:spPr>
          <a:xfrm>
            <a:off x="0" y="188640"/>
            <a:ext cx="235742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>
              <a:buClr>
                <a:srgbClr val="0070C0"/>
              </a:buClr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步驟 </a:t>
            </a:r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1268016" y="1012086"/>
            <a:ext cx="77768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開啟軟體 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Microsoft  Word</a:t>
            </a:r>
            <a: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1" spc="-15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spc="-150" dirty="0" smtClean="0">
                <a:latin typeface="微軟正黑體" pitchFamily="34" charset="-120"/>
                <a:ea typeface="微軟正黑體" pitchFamily="34" charset="-120"/>
              </a:rPr>
              <a:t>開啟檔案：乙</a:t>
            </a:r>
            <a:r>
              <a:rPr lang="en-US" altLang="zh-TW" sz="2400" b="1" spc="-150" dirty="0" smtClean="0">
                <a:latin typeface="微軟正黑體" pitchFamily="34" charset="-120"/>
                <a:ea typeface="微軟正黑體" pitchFamily="34" charset="-120"/>
              </a:rPr>
              <a:t>6-1</a:t>
            </a:r>
            <a:r>
              <a:rPr lang="zh-TW" altLang="en-US" sz="2400" b="1" spc="-150" dirty="0" smtClean="0">
                <a:latin typeface="微軟正黑體" pitchFamily="34" charset="-120"/>
                <a:ea typeface="微軟正黑體" pitchFamily="34" charset="-120"/>
              </a:rPr>
              <a:t>北竿鄉圖書館</a:t>
            </a:r>
            <a:r>
              <a:rPr lang="en-US" altLang="zh-TW" sz="2400" b="1" spc="-150" dirty="0" smtClean="0">
                <a:latin typeface="微軟正黑體" pitchFamily="34" charset="-120"/>
                <a:ea typeface="微軟正黑體" pitchFamily="34" charset="-120"/>
              </a:rPr>
              <a:t>1F.doc</a:t>
            </a:r>
            <a:endParaRPr lang="en-US" altLang="zh-TW" sz="2400" b="1" spc="-15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" name="群組 37"/>
          <p:cNvGrpSpPr/>
          <p:nvPr/>
        </p:nvGrpSpPr>
        <p:grpSpPr>
          <a:xfrm>
            <a:off x="1475656" y="4725144"/>
            <a:ext cx="3999078" cy="1296144"/>
            <a:chOff x="718837" y="4725144"/>
            <a:chExt cx="3346167" cy="1296144"/>
          </a:xfrm>
        </p:grpSpPr>
        <p:sp>
          <p:nvSpPr>
            <p:cNvPr id="36" name="上彎箭號 35"/>
            <p:cNvSpPr/>
            <p:nvPr/>
          </p:nvSpPr>
          <p:spPr>
            <a:xfrm rot="5400000">
              <a:off x="3200908" y="5157192"/>
              <a:ext cx="792088" cy="936104"/>
            </a:xfrm>
            <a:prstGeom prst="bentUpArrow">
              <a:avLst>
                <a:gd name="adj1" fmla="val 34621"/>
                <a:gd name="adj2" fmla="val 32215"/>
                <a:gd name="adj3" fmla="val 25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/>
              <a:endPara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18837" y="4725144"/>
              <a:ext cx="2952328" cy="7920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/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更新：</a:t>
              </a:r>
              <a:r>
                <a:rPr lang="en-US" altLang="zh-TW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1.</a:t>
              </a:r>
              <a:r>
                <a:rPr lang="zh-TW" altLang="en-US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 「</a:t>
              </a:r>
              <a:r>
                <a:rPr lang="zh-TW" altLang="zh-TW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本層樓消防避難設備</a:t>
              </a:r>
              <a:r>
                <a:rPr lang="zh-TW" altLang="en-US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」</a:t>
              </a:r>
              <a:endPara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42900" indent="-342900"/>
              <a:r>
                <a:rPr lang="zh-TW" altLang="en-US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　　　</a:t>
              </a:r>
              <a:r>
                <a:rPr lang="en-US" altLang="zh-TW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lang="zh-TW" altLang="en-US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 「</a:t>
              </a:r>
              <a:r>
                <a:rPr lang="zh-TW" altLang="zh-TW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火警時行動規劃</a:t>
              </a:r>
              <a:r>
                <a:rPr lang="zh-TW" altLang="en-US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」</a:t>
              </a:r>
            </a:p>
          </p:txBody>
        </p:sp>
      </p:grpSp>
      <p:grpSp>
        <p:nvGrpSpPr>
          <p:cNvPr id="4" name="群組 44"/>
          <p:cNvGrpSpPr/>
          <p:nvPr/>
        </p:nvGrpSpPr>
        <p:grpSpPr>
          <a:xfrm>
            <a:off x="5652120" y="5733256"/>
            <a:ext cx="2376264" cy="428700"/>
            <a:chOff x="3851920" y="5915025"/>
            <a:chExt cx="2016224" cy="428700"/>
          </a:xfrm>
        </p:grpSpPr>
        <p:cxnSp>
          <p:nvCxnSpPr>
            <p:cNvPr id="41" name="直線接點 40"/>
            <p:cNvCxnSpPr/>
            <p:nvPr/>
          </p:nvCxnSpPr>
          <p:spPr>
            <a:xfrm>
              <a:off x="3851920" y="5915025"/>
              <a:ext cx="201622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3851920" y="6257925"/>
              <a:ext cx="48878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>
              <a:off x="3851920" y="6343725"/>
              <a:ext cx="48878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t="2366" r="59162" b="87832"/>
          <a:stretch>
            <a:fillRect/>
          </a:stretch>
        </p:blipFill>
        <p:spPr bwMode="auto">
          <a:xfrm>
            <a:off x="2411760" y="1973624"/>
            <a:ext cx="6535016" cy="95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向右箭號圖說文字 7"/>
          <p:cNvSpPr/>
          <p:nvPr/>
        </p:nvSpPr>
        <p:spPr>
          <a:xfrm>
            <a:off x="899592" y="3645024"/>
            <a:ext cx="3024336" cy="792088"/>
          </a:xfrm>
          <a:prstGeom prst="rightArrowCallout">
            <a:avLst>
              <a:gd name="adj1" fmla="val 37449"/>
              <a:gd name="adj2" fmla="val 36205"/>
              <a:gd name="adj3" fmla="val 28735"/>
              <a:gd name="adj4" fmla="val 872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刪除舊圖</a:t>
            </a:r>
            <a:endPara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/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插入新繪製好的圖</a:t>
            </a:r>
          </a:p>
        </p:txBody>
      </p:sp>
      <p:grpSp>
        <p:nvGrpSpPr>
          <p:cNvPr id="9" name="群組 45"/>
          <p:cNvGrpSpPr/>
          <p:nvPr/>
        </p:nvGrpSpPr>
        <p:grpSpPr>
          <a:xfrm>
            <a:off x="2447074" y="1926123"/>
            <a:ext cx="1399656" cy="432048"/>
            <a:chOff x="2465838" y="2033954"/>
            <a:chExt cx="1224136" cy="432048"/>
          </a:xfrm>
        </p:grpSpPr>
        <p:sp>
          <p:nvSpPr>
            <p:cNvPr id="47" name="矩形 46"/>
            <p:cNvSpPr/>
            <p:nvPr/>
          </p:nvSpPr>
          <p:spPr>
            <a:xfrm>
              <a:off x="3257926" y="2069958"/>
              <a:ext cx="432048" cy="3600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dk1"/>
                </a:solidFill>
              </a:endParaRPr>
            </a:p>
          </p:txBody>
        </p:sp>
        <p:sp>
          <p:nvSpPr>
            <p:cNvPr id="48" name="向右箭號圖說文字 47"/>
            <p:cNvSpPr/>
            <p:nvPr/>
          </p:nvSpPr>
          <p:spPr>
            <a:xfrm>
              <a:off x="2465838" y="2033954"/>
              <a:ext cx="792088" cy="432048"/>
            </a:xfrm>
            <a:prstGeom prst="rightArrowCallout">
              <a:avLst>
                <a:gd name="adj1" fmla="val 37449"/>
                <a:gd name="adj2" fmla="val 33300"/>
                <a:gd name="adj3" fmla="val 33300"/>
                <a:gd name="adj4" fmla="val 6497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>
                  <a:solidFill>
                    <a:srgbClr val="FFFF00"/>
                  </a:solidFill>
                </a:rPr>
                <a:t>1</a:t>
              </a:r>
              <a:endParaRPr lang="zh-TW" altLang="en-US" sz="3200" dirty="0" smtClean="0">
                <a:solidFill>
                  <a:srgbClr val="FFFF00"/>
                </a:solidFill>
              </a:endParaRPr>
            </a:p>
          </p:txBody>
        </p:sp>
      </p:grpSp>
      <p:grpSp>
        <p:nvGrpSpPr>
          <p:cNvPr id="35" name="群組 22"/>
          <p:cNvGrpSpPr/>
          <p:nvPr/>
        </p:nvGrpSpPr>
        <p:grpSpPr>
          <a:xfrm>
            <a:off x="4391544" y="2263184"/>
            <a:ext cx="1224136" cy="577352"/>
            <a:chOff x="3817803" y="2264763"/>
            <a:chExt cx="1224136" cy="577352"/>
          </a:xfrm>
        </p:grpSpPr>
        <p:sp>
          <p:nvSpPr>
            <p:cNvPr id="52" name="矩形 51"/>
            <p:cNvSpPr/>
            <p:nvPr/>
          </p:nvSpPr>
          <p:spPr>
            <a:xfrm>
              <a:off x="3817803" y="2264763"/>
              <a:ext cx="432048" cy="5773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dk1"/>
                </a:solidFill>
              </a:endParaRPr>
            </a:p>
          </p:txBody>
        </p:sp>
        <p:sp>
          <p:nvSpPr>
            <p:cNvPr id="53" name="向左箭號圖說文字 52"/>
            <p:cNvSpPr/>
            <p:nvPr/>
          </p:nvSpPr>
          <p:spPr>
            <a:xfrm>
              <a:off x="4249851" y="2351777"/>
              <a:ext cx="792088" cy="403324"/>
            </a:xfrm>
            <a:prstGeom prst="leftArrowCallout">
              <a:avLst>
                <a:gd name="adj1" fmla="val 38228"/>
                <a:gd name="adj2" fmla="val 38228"/>
                <a:gd name="adj3" fmla="val 31614"/>
                <a:gd name="adj4" fmla="val 6497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>
                  <a:solidFill>
                    <a:srgbClr val="FFFF00"/>
                  </a:solidFill>
                </a:rPr>
                <a:t>2</a:t>
              </a:r>
              <a:endParaRPr lang="zh-TW" altLang="en-US" sz="3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1" name="投影片編號版面配置區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" name="文字方塊 34"/>
          <p:cNvSpPr txBox="1"/>
          <p:nvPr/>
        </p:nvSpPr>
        <p:spPr>
          <a:xfrm>
            <a:off x="1268016" y="1196752"/>
            <a:ext cx="777686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另存</a:t>
            </a:r>
            <a:r>
              <a:rPr lang="zh-TW" altLang="en-US" sz="30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新檔</a:t>
            </a:r>
            <a:endParaRPr lang="en-US" altLang="zh-TW" sz="3000" b="1" spc="-15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r="73451" b="49732"/>
          <a:stretch>
            <a:fillRect/>
          </a:stretch>
        </p:blipFill>
        <p:spPr bwMode="auto">
          <a:xfrm>
            <a:off x="1835696" y="1772816"/>
            <a:ext cx="4248472" cy="491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45"/>
          <p:cNvGrpSpPr/>
          <p:nvPr/>
        </p:nvGrpSpPr>
        <p:grpSpPr>
          <a:xfrm>
            <a:off x="1691680" y="1772816"/>
            <a:ext cx="7261040" cy="523220"/>
            <a:chOff x="1691680" y="1772816"/>
            <a:chExt cx="7261040" cy="523220"/>
          </a:xfrm>
        </p:grpSpPr>
        <p:cxnSp>
          <p:nvCxnSpPr>
            <p:cNvPr id="37" name="直線單箭頭接點 36"/>
            <p:cNvCxnSpPr/>
            <p:nvPr/>
          </p:nvCxnSpPr>
          <p:spPr>
            <a:xfrm>
              <a:off x="2339752" y="2060848"/>
              <a:ext cx="424847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6732240" y="1772816"/>
              <a:ext cx="22204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spc="-150" dirty="0" smtClean="0">
                  <a:latin typeface="微軟正黑體" pitchFamily="34" charset="-120"/>
                  <a:ea typeface="微軟正黑體" pitchFamily="34" charset="-120"/>
                </a:rPr>
                <a:t>1.</a:t>
              </a:r>
              <a:r>
                <a:rPr lang="zh-TW" altLang="en-US" sz="2800" b="1" spc="-150" dirty="0" smtClean="0">
                  <a:latin typeface="微軟正黑體" pitchFamily="34" charset="-120"/>
                  <a:ea typeface="微軟正黑體" pitchFamily="34" charset="-120"/>
                </a:rPr>
                <a:t> 點選此圖示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1691680" y="1772816"/>
              <a:ext cx="675474" cy="5040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dk1"/>
                </a:solidFill>
              </a:endParaRPr>
            </a:p>
          </p:txBody>
        </p:sp>
      </p:grpSp>
      <p:grpSp>
        <p:nvGrpSpPr>
          <p:cNvPr id="3" name="群組 48"/>
          <p:cNvGrpSpPr/>
          <p:nvPr/>
        </p:nvGrpSpPr>
        <p:grpSpPr>
          <a:xfrm>
            <a:off x="1691680" y="3861048"/>
            <a:ext cx="6921203" cy="629533"/>
            <a:chOff x="1691680" y="3861048"/>
            <a:chExt cx="6921203" cy="629533"/>
          </a:xfrm>
        </p:grpSpPr>
        <p:cxnSp>
          <p:nvCxnSpPr>
            <p:cNvPr id="41" name="直線單箭頭接點 40"/>
            <p:cNvCxnSpPr/>
            <p:nvPr/>
          </p:nvCxnSpPr>
          <p:spPr>
            <a:xfrm>
              <a:off x="3131840" y="4210050"/>
              <a:ext cx="345638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字方塊 43"/>
            <p:cNvSpPr txBox="1"/>
            <p:nvPr/>
          </p:nvSpPr>
          <p:spPr>
            <a:xfrm>
              <a:off x="6732240" y="3967361"/>
              <a:ext cx="1880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spc="-150" dirty="0" smtClean="0"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lang="zh-TW" altLang="en-US" sz="2800" b="1" spc="-150" dirty="0" smtClean="0">
                  <a:latin typeface="微軟正黑體" pitchFamily="34" charset="-120"/>
                  <a:ea typeface="微軟正黑體" pitchFamily="34" charset="-120"/>
                </a:rPr>
                <a:t> 另存新檔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691680" y="3861048"/>
              <a:ext cx="1440160" cy="5040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dk1"/>
                </a:solidFill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0" y="188640"/>
            <a:ext cx="235742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>
              <a:buClr>
                <a:srgbClr val="0070C0"/>
              </a:buClr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步驟 </a:t>
            </a:r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57422" y="303039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</a:pPr>
            <a:r>
              <a:rPr lang="zh-TW" altLang="en-US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同前</a:t>
            </a:r>
            <a:r>
              <a:rPr lang="en-US" altLang="zh-TW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p.24</a:t>
            </a:r>
            <a:r>
              <a:rPr lang="zh-TW" altLang="en-US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r>
              <a:rPr lang="en-US" altLang="zh-TW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步驟 </a:t>
            </a:r>
            <a:r>
              <a:rPr lang="en-US" altLang="zh-TW" sz="2400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endParaRPr lang="en-US" altLang="zh-TW" sz="2400" b="1" spc="-15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74123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28"/>
          <p:cNvGrpSpPr/>
          <p:nvPr/>
        </p:nvGrpSpPr>
        <p:grpSpPr>
          <a:xfrm>
            <a:off x="1763688" y="3798193"/>
            <a:ext cx="5201557" cy="2303234"/>
            <a:chOff x="1763688" y="3798193"/>
            <a:chExt cx="5201557" cy="2303234"/>
          </a:xfrm>
        </p:grpSpPr>
        <p:sp>
          <p:nvSpPr>
            <p:cNvPr id="12" name="文字方塊 11"/>
            <p:cNvSpPr txBox="1"/>
            <p:nvPr/>
          </p:nvSpPr>
          <p:spPr>
            <a:xfrm>
              <a:off x="2051720" y="5301208"/>
              <a:ext cx="491352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spc="-150" dirty="0" smtClean="0">
                  <a:latin typeface="微軟正黑體" pitchFamily="34" charset="-120"/>
                  <a:ea typeface="微軟正黑體" pitchFamily="34" charset="-120"/>
                </a:rPr>
                <a:t>3.</a:t>
              </a:r>
              <a:r>
                <a:rPr lang="zh-TW" altLang="en-US" sz="2800" b="1" spc="-150" dirty="0" smtClean="0">
                  <a:latin typeface="微軟正黑體" pitchFamily="34" charset="-120"/>
                  <a:ea typeface="微軟正黑體" pitchFamily="34" charset="-120"/>
                </a:rPr>
                <a:t> 輸入正確檔名</a:t>
              </a:r>
              <a:r>
                <a:rPr lang="en-US" altLang="zh-TW" sz="2800" b="1" spc="-150" dirty="0" smtClean="0"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800" b="1" spc="-150" dirty="0" smtClean="0"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b="1" spc="-150" dirty="0" smtClean="0">
                  <a:latin typeface="微軟正黑體" pitchFamily="34" charset="-120"/>
                  <a:ea typeface="微軟正黑體" pitchFamily="34" charset="-120"/>
                </a:rPr>
                <a:t>        </a:t>
              </a:r>
              <a:r>
                <a:rPr lang="en-US" altLang="zh-TW" b="1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( </a:t>
              </a:r>
              <a:r>
                <a:rPr lang="zh-TW" altLang="en-US" b="1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建議種類 </a:t>
              </a:r>
              <a:r>
                <a:rPr lang="en-US" altLang="zh-TW" b="1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b="1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 日期時間</a:t>
              </a:r>
              <a:r>
                <a:rPr lang="en-US" altLang="zh-TW" b="1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+</a:t>
              </a:r>
              <a:r>
                <a:rPr lang="zh-TW" altLang="en-US" b="1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鄉村里</a:t>
              </a:r>
              <a:r>
                <a:rPr lang="en-US" altLang="zh-TW" b="1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+</a:t>
              </a:r>
              <a:r>
                <a:rPr lang="zh-TW" altLang="en-US" b="1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建築物名</a:t>
              </a:r>
              <a:r>
                <a:rPr lang="en-US" altLang="zh-TW" b="1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+</a:t>
              </a:r>
              <a:r>
                <a:rPr lang="zh-TW" altLang="en-US" b="1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樓層 </a:t>
              </a:r>
              <a:r>
                <a:rPr lang="en-US" altLang="zh-TW" b="1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zh-TW" altLang="en-US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763688" y="3798193"/>
              <a:ext cx="2160240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dk1"/>
                </a:solidFill>
              </a:endParaRPr>
            </a:p>
          </p:txBody>
        </p:sp>
        <p:cxnSp>
          <p:nvCxnSpPr>
            <p:cNvPr id="18" name="肘形接點 17"/>
            <p:cNvCxnSpPr>
              <a:stCxn id="15" idx="1"/>
              <a:endCxn id="12" idx="1"/>
            </p:cNvCxnSpPr>
            <p:nvPr/>
          </p:nvCxnSpPr>
          <p:spPr>
            <a:xfrm rot="10800000" flipH="1" flipV="1">
              <a:off x="1763688" y="3942208"/>
              <a:ext cx="288032" cy="1759109"/>
            </a:xfrm>
            <a:prstGeom prst="bentConnector3">
              <a:avLst>
                <a:gd name="adj1" fmla="val -79366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29"/>
          <p:cNvGrpSpPr/>
          <p:nvPr/>
        </p:nvGrpSpPr>
        <p:grpSpPr>
          <a:xfrm>
            <a:off x="6948264" y="4874146"/>
            <a:ext cx="1944216" cy="1670362"/>
            <a:chOff x="6948264" y="4874146"/>
            <a:chExt cx="1944216" cy="1670362"/>
          </a:xfrm>
        </p:grpSpPr>
        <p:sp>
          <p:nvSpPr>
            <p:cNvPr id="21" name="矩形 20"/>
            <p:cNvSpPr/>
            <p:nvPr/>
          </p:nvSpPr>
          <p:spPr>
            <a:xfrm>
              <a:off x="6948264" y="4874146"/>
              <a:ext cx="948333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dk1"/>
                </a:solidFill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7011837" y="6021288"/>
              <a:ext cx="1880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spc="-150" dirty="0" smtClean="0">
                  <a:latin typeface="微軟正黑體" pitchFamily="34" charset="-120"/>
                  <a:ea typeface="微軟正黑體" pitchFamily="34" charset="-120"/>
                </a:rPr>
                <a:t>4.</a:t>
              </a:r>
              <a:r>
                <a:rPr lang="zh-TW" altLang="en-US" sz="2800" b="1" spc="-150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zh-TW" altLang="en-US" sz="2800" b="1" spc="-15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完成存檔</a:t>
              </a:r>
              <a:endParaRPr lang="zh-TW" altLang="en-US" b="1" spc="-15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>
            <a:xfrm>
              <a:off x="7231038" y="5173985"/>
              <a:ext cx="0" cy="79593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字方塊 13"/>
          <p:cNvSpPr txBox="1"/>
          <p:nvPr/>
        </p:nvSpPr>
        <p:spPr>
          <a:xfrm>
            <a:off x="-32" y="188640"/>
            <a:ext cx="235742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>
              <a:buClr>
                <a:srgbClr val="0070C0"/>
              </a:buClr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步驟 </a:t>
            </a:r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zh-TW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相關圖片"/>
          <p:cNvPicPr>
            <a:picLocks noChangeAspect="1" noChangeArrowheads="1"/>
          </p:cNvPicPr>
          <p:nvPr/>
        </p:nvPicPr>
        <p:blipFill>
          <a:blip r:embed="rId2" cstate="print"/>
          <a:srcRect t="11818" b="7823"/>
          <a:stretch>
            <a:fillRect/>
          </a:stretch>
        </p:blipFill>
        <p:spPr bwMode="auto">
          <a:xfrm>
            <a:off x="0" y="1961456"/>
            <a:ext cx="9139944" cy="4896544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>
            <a:off x="0" y="26064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6000" b="1" spc="-150" dirty="0" smtClean="0">
                <a:latin typeface="微軟正黑體" pitchFamily="34" charset="-120"/>
                <a:ea typeface="微軟正黑體" pitchFamily="34" charset="-120"/>
              </a:rPr>
              <a:t>簡報結束 </a:t>
            </a:r>
            <a:r>
              <a:rPr lang="zh-TW" altLang="en-US" sz="60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謝謝指教</a:t>
            </a:r>
            <a:endParaRPr lang="zh-TW" altLang="en-US" sz="6000" b="1" spc="-15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853312" y="280481"/>
            <a:ext cx="6157455" cy="1064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buClr>
                <a:srgbClr val="0070C0"/>
              </a:buClr>
            </a:pPr>
            <a:r>
              <a:rPr lang="zh-TW" altLang="en-US" sz="4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搶救圖資</a:t>
            </a:r>
            <a:r>
              <a:rPr lang="en-US" altLang="zh-TW" sz="4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甲種、乙種</a:t>
            </a:r>
            <a:r>
              <a:rPr lang="en-US" altLang="zh-TW" sz="4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338242" y="1926239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>
                <a:latin typeface="微軟正黑體" pitchFamily="34" charset="-120"/>
                <a:ea typeface="微軟正黑體" pitchFamily="34" charset="-120"/>
              </a:rPr>
              <a:t>甲種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村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裡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3000" b="1" spc="-150" dirty="0">
                <a:latin typeface="微軟正黑體" pitchFamily="34" charset="-120"/>
                <a:ea typeface="微軟正黑體" pitchFamily="34" charset="-120"/>
              </a:rPr>
              <a:t>範圍之救災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資源位置。</a:t>
            </a:r>
            <a:endParaRPr lang="en-US" altLang="zh-TW" sz="3000" b="1" spc="-15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06531" y="3061408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>
                <a:latin typeface="微軟正黑體" pitchFamily="34" charset="-120"/>
                <a:ea typeface="微軟正黑體" pitchFamily="34" charset="-120"/>
              </a:rPr>
              <a:t>乙種：各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建築物內之救災</a:t>
            </a: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資源位置</a:t>
            </a:r>
            <a:r>
              <a:rPr lang="zh-TW" altLang="en-US" sz="3000" b="1" spc="-15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-15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0" y="280481"/>
            <a:ext cx="9144000" cy="106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>
                <a:srgbClr val="0070C0"/>
              </a:buClr>
            </a:pPr>
            <a:r>
              <a:rPr lang="zh-TW" altLang="en-US" sz="4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甲種</a:t>
            </a:r>
            <a:r>
              <a:rPr lang="zh-TW" altLang="en-US" sz="4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搶救圖</a:t>
            </a:r>
            <a:r>
              <a:rPr lang="zh-TW" altLang="en-US" sz="4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資 數量</a:t>
            </a:r>
            <a:endParaRPr lang="en-US" altLang="zh-TW" sz="4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043607" y="1772816"/>
          <a:ext cx="7560841" cy="407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909"/>
                <a:gridCol w="1058518"/>
                <a:gridCol w="1054918"/>
                <a:gridCol w="3330370"/>
                <a:gridCol w="1134126"/>
              </a:tblGrid>
              <a:tr h="7200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鄉別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zh-TW" sz="2400" b="1" kern="1200" dirty="0" smtClean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北竿</a:t>
                      </a:r>
                      <a:endParaRPr lang="en-US" altLang="zh-TW" sz="2400" b="1" kern="1200" dirty="0" smtClean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/>
                      <a:endParaRPr lang="en-US" altLang="zh-TW" sz="24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/>
                      <a:endParaRPr lang="zh-TW" altLang="en-US" sz="24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zh-TW" sz="2400" b="1" kern="1200" dirty="0" smtClean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莒光</a:t>
                      </a:r>
                      <a:endParaRPr lang="zh-TW" altLang="en-US" sz="2400" b="1" kern="1200" dirty="0" smtClean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1" kern="1200" dirty="0" smtClean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東引</a:t>
                      </a:r>
                      <a:endParaRPr lang="en-US" altLang="zh-TW" sz="2400" b="1" kern="1200" dirty="0" smtClean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2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西莒</a:t>
                      </a:r>
                      <a:endParaRPr lang="zh-TW" altLang="en-US" sz="2400" b="0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b="0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東莒</a:t>
                      </a:r>
                      <a:endParaRPr lang="zh-TW" altLang="en-US" sz="2400" b="0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160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地點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塘岐村、塘岐村午沙、后沃村、橋仔村、坂里村、白沙村、芹壁村、上村</a:t>
                      </a:r>
                      <a:endParaRPr lang="zh-TW" altLang="en-US" sz="12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全島、青帆、田沃、西坵</a:t>
                      </a:r>
                    </a:p>
                    <a:p>
                      <a:pPr algn="l"/>
                      <a:endParaRPr lang="zh-TW" altLang="en-US" sz="12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戲谷網咖、華美網咖、鴻景山莊民宿、船老大民宿、故鄉民宿、黃金沙灘民宿、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Remember</a:t>
                      </a:r>
                      <a:r>
                        <a:rPr lang="zh-TW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民宿、中華電信服務中心、東莒國小、東莒衛生所、老人活動中心、東莒猛沃港候船室、馬祖國家風景管理處、東莒加油站、黃金沙灘民宿、東旭磯釣民宿、百合民宿、新故鄉民宿、福正民宿、東莒福正海景民宿、海上人家民宿、東犬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58</a:t>
                      </a:r>
                      <a:r>
                        <a:rPr lang="zh-TW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景觀民宿</a:t>
                      </a:r>
                      <a:endParaRPr lang="zh-TW" altLang="en-US" sz="12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中柳村、樂華村、中柳村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北澳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、樂華村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獅子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、中柳村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西引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2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數量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22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總計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39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756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0" y="28048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>
                <a:srgbClr val="0070C0"/>
              </a:buClr>
            </a:pPr>
            <a:r>
              <a:rPr lang="zh-TW" altLang="en-US" sz="4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乙</a:t>
            </a:r>
            <a:r>
              <a:rPr lang="zh-TW" altLang="en-US" sz="4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種</a:t>
            </a:r>
            <a:r>
              <a:rPr lang="zh-TW" altLang="en-US" sz="4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搶救圖</a:t>
            </a:r>
            <a:r>
              <a:rPr lang="zh-TW" altLang="en-US" sz="4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資 數量</a:t>
            </a:r>
            <a:endParaRPr lang="en-US" altLang="zh-TW" sz="4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43607" y="1772816"/>
          <a:ext cx="7560841" cy="431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909"/>
                <a:gridCol w="1321348"/>
                <a:gridCol w="2664296"/>
                <a:gridCol w="1080120"/>
                <a:gridCol w="1512168"/>
              </a:tblGrid>
              <a:tr h="6120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鄉別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zh-TW" sz="2400" b="1" kern="1200" dirty="0" smtClean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北竿</a:t>
                      </a:r>
                      <a:endParaRPr lang="en-US" altLang="zh-TW" sz="24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/>
                      <a:endParaRPr lang="zh-TW" altLang="en-US" sz="24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zh-TW" sz="2400" b="1" kern="1200" dirty="0" smtClean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莒光</a:t>
                      </a:r>
                      <a:endParaRPr lang="zh-TW" altLang="en-US" sz="2400" b="1" kern="1200" dirty="0" smtClean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1" kern="1200" dirty="0" smtClean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東引</a:t>
                      </a:r>
                      <a:endParaRPr lang="en-US" altLang="zh-TW" sz="24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12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西莒</a:t>
                      </a:r>
                      <a:endParaRPr lang="zh-TW" altLang="en-US" sz="2400" b="0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b="0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東莒</a:t>
                      </a:r>
                      <a:endParaRPr lang="zh-TW" altLang="en-US" sz="2400" b="0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160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地點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龍福山莊、台江大飯店、碧雲天渡假村、北海岸飯店中正店、北海岸飯店復興店、宏瑞大飯店、藍天卡拉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ok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千禧休閒中心、元通電腦資訊行、海明山網咖、塘岐國小、北竿衛生所、北竿鄉圖書館、北竿鄉公所、北竿郵局、北竿公車站、北竿航空站、馬祖助航臺北竿塔台、北竿電信服務處、塘岐老人活動中心、北竿羽球館、戰爭和平紀念公園、坂里老人活動中心、惠民市場活動中心、白沙老人活動中心、北竿發電廠、北竿加油站、中山國中、坂里國小、北竿遊客中心、白沙港務大樓</a:t>
                      </a:r>
                      <a:endParaRPr lang="zh-TW" altLang="en-US" sz="700" b="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中華電信、莒光服務中心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、中華電信、莒光服務中心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、西莒衛生所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、西莒衛生所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、西莒衛生所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(3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、青帆活動中心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、青帆港候船室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、青帆港候船室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、敬恆國民中小學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全區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、敬恆國民中小學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國小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、敬恆國民中小學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國小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、敬恆國民中小學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國小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、敬恆國民中小學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國中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、敬恆國民中小學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國中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、敬恆國民中小學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國中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、敬恆國民中小學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國中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、西莒圖書館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、西莒圖書館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、莒光鄉聯合辦公大樓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、莒光鄉聯合辦公大樓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、莒光鄉聯合辦公大樓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(3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、莒光鄉聯合辦公大樓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(4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、莒光鄉聯合辦公大樓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(5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E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網資訊廣場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E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網資訊廣場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、西莒加油站、田沃活動中心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、田沃活動中心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、田沃活動中心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(3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、友誼山莊民宿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、友誼山莊民宿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、友誼山莊民宿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(3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、海景民宿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、海景民宿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、台電西莒發電廠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全區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、台電西莒發電廠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、台電西莒發電廠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、台電西莒發電廠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(3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台電西莒發電廠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(4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、萬國網咖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、亞亞網咖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、亞亞網咖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、欣欣網咖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、欣欣網咖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、金手指網咖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、金手指網咖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、福星網咖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 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、福星網咖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700" b="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鴻景山莊民宿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3F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、船老大民宿、舊故鄉民宿、黃金沙灘民宿、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Remember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民宿、中華電信東莒服務中心、東莒國小、東莒衛生所、老人活動中心、東莒猛沃港候船室、馬祖國家風景管理處、東莒加油站、黃金沙灘民宿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1.2F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、黃金沙灘民宿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3F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、東旭磯釣民宿、百合客棧、新故鄉民宿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1F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、新故鄉民宿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2F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、新故鄉民宿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3F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、新故鄉民宿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B1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、福正民宿、東莒福正海景民宿、海上人家民宿、東犬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58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景觀民宿</a:t>
                      </a:r>
                      <a:endParaRPr lang="zh-TW" altLang="en-US" sz="700" b="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麗晶宮卡拉ＯＫ、網際生活館、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200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休閒中心、皇冠網咖、依網生活館、昕華飯店、老爺大飯店、明建星休閒民宿、盈賓休閒旅館、東引小棧、東引衛生所、東引國中小、東引電信服務處、東引酒廠、東引鄉公所、圖書館、東引郵局、風管處東引管理站、東引候船室、東引公托中心、東引鄉活動中心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舊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、東引鄉活動中心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、東引加油站、東引中柱加油站、東引電廠、展福瓦斯行、東引鄉代會、遊戲民宿、香格里拉民宿、香格里拉民宿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館、秘山居民宿、海角民宿、海角民宿</a:t>
                      </a:r>
                      <a:r>
                        <a:rPr lang="en-US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lang="zh-TW" altLang="zh-TW" sz="7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館、全壘打民宿、東聲民宿、第一民宿、敏興民宿</a:t>
                      </a:r>
                      <a:endParaRPr lang="zh-TW" altLang="en-US" sz="700" b="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數量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31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48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37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總計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144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897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764704"/>
            <a:ext cx="8933549" cy="583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文字方塊 3"/>
          <p:cNvSpPr txBox="1"/>
          <p:nvPr/>
        </p:nvSpPr>
        <p:spPr>
          <a:xfrm>
            <a:off x="6671199" y="116632"/>
            <a:ext cx="2472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甲種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搶救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欄位</a:t>
            </a:r>
            <a:endParaRPr lang="zh-TW" altLang="en-US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35496" y="1268760"/>
            <a:ext cx="3024336" cy="1656184"/>
            <a:chOff x="35496" y="1268760"/>
            <a:chExt cx="3024336" cy="1656184"/>
          </a:xfrm>
        </p:grpSpPr>
        <p:sp>
          <p:nvSpPr>
            <p:cNvPr id="6" name="矩形 5"/>
            <p:cNvSpPr/>
            <p:nvPr/>
          </p:nvSpPr>
          <p:spPr>
            <a:xfrm>
              <a:off x="35496" y="1268760"/>
              <a:ext cx="504056" cy="16561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向左箭號圖說文字 9"/>
            <p:cNvSpPr/>
            <p:nvPr/>
          </p:nvSpPr>
          <p:spPr>
            <a:xfrm>
              <a:off x="539552" y="1700808"/>
              <a:ext cx="2520280" cy="720080"/>
            </a:xfrm>
            <a:prstGeom prst="leftArrowCallout">
              <a:avLst>
                <a:gd name="adj1" fmla="val 37450"/>
                <a:gd name="adj2" fmla="val 39525"/>
                <a:gd name="adj3" fmla="val 35375"/>
                <a:gd name="adj4" fmla="val 8218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/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1.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填入要繪製的</a:t>
              </a:r>
              <a:endPara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42900" indent="-342900"/>
              <a:r>
                <a:rPr lang="zh-TW" altLang="en-US" spc="-150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       </a:t>
              </a:r>
              <a:r>
                <a:rPr lang="zh-TW" altLang="en-US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村、里名稱</a:t>
              </a:r>
              <a:endParaRPr lang="zh-TW" altLang="en-US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35496" y="3861048"/>
            <a:ext cx="5040560" cy="2881964"/>
            <a:chOff x="35496" y="3861048"/>
            <a:chExt cx="5040560" cy="2881964"/>
          </a:xfrm>
        </p:grpSpPr>
        <p:sp>
          <p:nvSpPr>
            <p:cNvPr id="7" name="矩形 6"/>
            <p:cNvSpPr/>
            <p:nvPr/>
          </p:nvSpPr>
          <p:spPr>
            <a:xfrm>
              <a:off x="35496" y="5157191"/>
              <a:ext cx="5040560" cy="15858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向下箭號圖說文字 10"/>
            <p:cNvSpPr/>
            <p:nvPr/>
          </p:nvSpPr>
          <p:spPr>
            <a:xfrm>
              <a:off x="611560" y="3861048"/>
              <a:ext cx="4464496" cy="1296144"/>
            </a:xfrm>
            <a:prstGeom prst="downArrowCallout">
              <a:avLst>
                <a:gd name="adj1" fmla="val 33172"/>
                <a:gd name="adj2" fmla="val 31480"/>
                <a:gd name="adj3" fmla="val 20511"/>
                <a:gd name="adj4" fmla="val 7289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/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相關消防部署概況說明：</a:t>
              </a:r>
              <a:endPara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42900" indent="-342900"/>
              <a:r>
                <a:rPr lang="zh-TW" altLang="en-US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     地區類別</a:t>
              </a:r>
              <a:r>
                <a:rPr lang="zh-TW" altLang="en-US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、</a:t>
              </a:r>
              <a:r>
                <a:rPr lang="zh-TW" altLang="en-US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道路寬度</a:t>
              </a:r>
              <a:r>
                <a:rPr lang="zh-TW" altLang="en-US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、</a:t>
              </a:r>
              <a:r>
                <a:rPr lang="zh-TW" altLang="en-US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建築物狀況</a:t>
              </a:r>
              <a:r>
                <a:rPr lang="zh-TW" altLang="en-US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、 </a:t>
              </a:r>
              <a:endPara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42900" indent="-342900"/>
              <a:r>
                <a:rPr lang="zh-TW" altLang="en-US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     附近可用水源與地上消防栓位置說明</a:t>
              </a:r>
              <a:r>
                <a:rPr lang="zh-TW" altLang="en-US" dirty="0" smtClean="0"/>
                <a:t>。</a:t>
              </a: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5192525" y="3861048"/>
            <a:ext cx="3267907" cy="2881964"/>
            <a:chOff x="5192525" y="3861048"/>
            <a:chExt cx="3267907" cy="2881964"/>
          </a:xfrm>
        </p:grpSpPr>
        <p:sp>
          <p:nvSpPr>
            <p:cNvPr id="8" name="矩形 7"/>
            <p:cNvSpPr/>
            <p:nvPr/>
          </p:nvSpPr>
          <p:spPr>
            <a:xfrm>
              <a:off x="5220071" y="5157191"/>
              <a:ext cx="3240361" cy="15858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向下箭號圖說文字 11"/>
            <p:cNvSpPr/>
            <p:nvPr/>
          </p:nvSpPr>
          <p:spPr>
            <a:xfrm>
              <a:off x="5192525" y="3861048"/>
              <a:ext cx="3267907" cy="1296144"/>
            </a:xfrm>
            <a:prstGeom prst="downArrowCallout">
              <a:avLst>
                <a:gd name="adj1" fmla="val 33172"/>
                <a:gd name="adj2" fmla="val 31480"/>
                <a:gd name="adj3" fmla="val 20511"/>
                <a:gd name="adj4" fmla="val 7289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/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3.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搶救圖上使用的圖例說明：</a:t>
              </a:r>
              <a:endPara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42900" indent="-342900"/>
              <a:r>
                <a:rPr lang="zh-TW" altLang="en-US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     透過正確資訊來放在對應的</a:t>
              </a:r>
              <a:endParaRPr lang="en-US" altLang="zh-TW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42900" indent="-342900"/>
              <a:r>
                <a:rPr lang="zh-TW" altLang="en-US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     的位置</a:t>
              </a:r>
              <a:r>
                <a:rPr lang="zh-TW" altLang="en-US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。</a:t>
              </a:r>
              <a:endPara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53788" y="764704"/>
            <a:ext cx="9009530" cy="5851249"/>
            <a:chOff x="53788" y="764704"/>
            <a:chExt cx="9009530" cy="5851249"/>
          </a:xfrm>
        </p:grpSpPr>
        <p:sp>
          <p:nvSpPr>
            <p:cNvPr id="13" name="文字方塊 12"/>
            <p:cNvSpPr txBox="1"/>
            <p:nvPr/>
          </p:nvSpPr>
          <p:spPr>
            <a:xfrm>
              <a:off x="4644008" y="1124744"/>
              <a:ext cx="4061883" cy="7386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514350" indent="-514350" algn="r">
                <a:buClr>
                  <a:srgbClr val="0070C0"/>
                </a:buClr>
              </a:pPr>
              <a:r>
                <a:rPr lang="zh-TW" altLang="en-US" sz="2800" b="1" spc="-150" dirty="0" smtClean="0">
                  <a:latin typeface="微軟正黑體" pitchFamily="34" charset="-120"/>
                  <a:ea typeface="微軟正黑體" pitchFamily="34" charset="-120"/>
                </a:rPr>
                <a:t>檔案：寬</a:t>
              </a:r>
              <a:r>
                <a:rPr lang="en-US" altLang="zh-TW" sz="2800" b="1" spc="-150" dirty="0" smtClean="0">
                  <a:latin typeface="微軟正黑體" pitchFamily="34" charset="-120"/>
                  <a:ea typeface="微軟正黑體" pitchFamily="34" charset="-120"/>
                </a:rPr>
                <a:t>88cm x </a:t>
              </a:r>
              <a:r>
                <a:rPr lang="zh-TW" altLang="en-US" sz="2800" b="1" spc="-150" dirty="0" smtClean="0">
                  <a:latin typeface="微軟正黑體" pitchFamily="34" charset="-120"/>
                  <a:ea typeface="微軟正黑體" pitchFamily="34" charset="-120"/>
                </a:rPr>
                <a:t>高</a:t>
              </a:r>
              <a:r>
                <a:rPr lang="en-US" altLang="zh-TW" sz="2800" b="1" spc="-150" dirty="0" smtClean="0">
                  <a:latin typeface="微軟正黑體" pitchFamily="34" charset="-120"/>
                  <a:ea typeface="微軟正黑體" pitchFamily="34" charset="-120"/>
                </a:rPr>
                <a:t>40cm</a:t>
              </a:r>
              <a:r>
                <a:rPr lang="zh-TW" altLang="en-US" sz="2800" b="1" spc="-150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endParaRPr lang="en-US" altLang="zh-TW" sz="2800" b="1" spc="-15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marL="514350" indent="-514350" algn="r">
                <a:buClr>
                  <a:srgbClr val="0070C0"/>
                </a:buClr>
              </a:pPr>
              <a:r>
                <a:rPr lang="zh-TW" altLang="en-US" sz="1400" b="1" u="sng" dirty="0" smtClean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檔案：塘岐村村甲種搶救圖</a:t>
              </a:r>
              <a:r>
                <a:rPr lang="en-US" altLang="zh-TW" sz="1400" b="1" u="sng" dirty="0" smtClean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.doc</a:t>
              </a:r>
            </a:p>
          </p:txBody>
        </p:sp>
        <p:cxnSp>
          <p:nvCxnSpPr>
            <p:cNvPr id="17" name="直線單箭頭接點 16"/>
            <p:cNvCxnSpPr/>
            <p:nvPr/>
          </p:nvCxnSpPr>
          <p:spPr>
            <a:xfrm>
              <a:off x="53788" y="1013012"/>
              <a:ext cx="900953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/>
            <p:nvPr/>
          </p:nvCxnSpPr>
          <p:spPr>
            <a:xfrm>
              <a:off x="8820472" y="764704"/>
              <a:ext cx="0" cy="585124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字方塊 17"/>
          <p:cNvSpPr txBox="1"/>
          <p:nvPr/>
        </p:nvSpPr>
        <p:spPr>
          <a:xfrm>
            <a:off x="884482" y="-49995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格式</a:t>
            </a:r>
            <a:r>
              <a:rPr lang="zh-TW" altLang="en-US" sz="4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與內容</a:t>
            </a:r>
            <a:endParaRPr lang="zh-TW" altLang="zh-TW" sz="4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148409" y="24660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</a:pP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北竿鄉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塘岐村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例</a:t>
            </a:r>
            <a:endParaRPr lang="en-US" altLang="zh-TW" sz="2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投影片編號版面配置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9709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055645" y="116632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甲種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搶救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圖示說明</a:t>
            </a:r>
            <a:endParaRPr lang="zh-TW" altLang="en-US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115616" y="1124744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000" b="1" spc="-150" dirty="0" smtClean="0">
                <a:latin typeface="微軟正黑體" pitchFamily="34" charset="-120"/>
                <a:ea typeface="微軟正黑體" pitchFamily="34" charset="-120"/>
              </a:rPr>
              <a:t>甲種搶救圖上有八種圖示類型：</a:t>
            </a:r>
            <a:endParaRPr lang="en-US" altLang="zh-TW" sz="3000" b="1" spc="-15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2267744" y="1700808"/>
            <a:ext cx="6336704" cy="4268220"/>
            <a:chOff x="2267744" y="1700808"/>
            <a:chExt cx="6336704" cy="4268220"/>
          </a:xfrm>
        </p:grpSpPr>
        <p:sp>
          <p:nvSpPr>
            <p:cNvPr id="19" name="文字方塊 18"/>
            <p:cNvSpPr txBox="1"/>
            <p:nvPr/>
          </p:nvSpPr>
          <p:spPr>
            <a:xfrm>
              <a:off x="2267744" y="1700808"/>
              <a:ext cx="2736304" cy="4268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lvl="0" indent="-514350">
                <a:lnSpc>
                  <a:spcPct val="200000"/>
                </a:lnSpc>
                <a:buClr>
                  <a:schemeClr val="tx1"/>
                </a:buClr>
              </a:pPr>
              <a:r>
                <a:rPr lang="zh-TW" altLang="en-US" sz="2800" b="1" spc="-15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指揮中心</a:t>
              </a:r>
              <a:endParaRPr lang="en-US" altLang="zh-TW" sz="2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514350" lvl="0" indent="-514350">
                <a:lnSpc>
                  <a:spcPct val="200000"/>
                </a:lnSpc>
                <a:buClr>
                  <a:schemeClr val="tx1"/>
                </a:buClr>
              </a:pPr>
              <a:r>
                <a:rPr lang="zh-TW" altLang="en-US" sz="2800" b="1" spc="-15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警戒線</a:t>
              </a:r>
              <a:endParaRPr lang="en-US" altLang="zh-TW" sz="2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514350" lvl="0" indent="-514350">
                <a:lnSpc>
                  <a:spcPct val="200000"/>
                </a:lnSpc>
                <a:buClr>
                  <a:schemeClr val="tx1"/>
                </a:buClr>
              </a:pPr>
              <a:r>
                <a:rPr lang="zh-TW" altLang="en-US" sz="2800" b="1" spc="-15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地上消防栓</a:t>
              </a:r>
              <a:endParaRPr lang="en-US" altLang="zh-TW" sz="2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514350" lvl="0" indent="-514350">
                <a:lnSpc>
                  <a:spcPct val="200000"/>
                </a:lnSpc>
                <a:buClr>
                  <a:schemeClr val="tx1"/>
                </a:buClr>
              </a:pPr>
              <a:r>
                <a:rPr lang="zh-TW" altLang="en-US" sz="2800" b="1" spc="-15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地下消防栓</a:t>
              </a:r>
              <a:endParaRPr lang="en-US" altLang="zh-TW" sz="2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514350" lvl="0" indent="-514350">
                <a:lnSpc>
                  <a:spcPct val="200000"/>
                </a:lnSpc>
                <a:buClr>
                  <a:schemeClr val="tx1"/>
                </a:buClr>
                <a:buAutoNum type="arabicPeriod"/>
              </a:pPr>
              <a:endParaRPr lang="en-US" altLang="zh-TW" sz="2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868144" y="1700808"/>
              <a:ext cx="2736304" cy="340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lvl="0" indent="-514350">
                <a:lnSpc>
                  <a:spcPct val="200000"/>
                </a:lnSpc>
                <a:buClr>
                  <a:schemeClr val="tx1"/>
                </a:buClr>
              </a:pPr>
              <a:r>
                <a:rPr lang="zh-TW" altLang="en-US" sz="2800" b="1" spc="-15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水</a:t>
              </a:r>
              <a:r>
                <a:rPr lang="zh-TW" altLang="zh-TW" sz="2800" b="1" spc="-15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圳</a:t>
              </a:r>
              <a:endParaRPr lang="en-US" altLang="zh-TW" sz="2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514350" lvl="0" indent="-514350">
                <a:lnSpc>
                  <a:spcPct val="200000"/>
                </a:lnSpc>
                <a:buClr>
                  <a:schemeClr val="tx1"/>
                </a:buClr>
              </a:pPr>
              <a:r>
                <a:rPr lang="zh-TW" altLang="en-US" sz="2800" b="1" spc="-15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水源</a:t>
              </a:r>
              <a:endParaRPr lang="en-US" altLang="zh-TW" sz="2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514350" lvl="0" indent="-514350">
                <a:lnSpc>
                  <a:spcPct val="200000"/>
                </a:lnSpc>
                <a:buClr>
                  <a:schemeClr val="tx1"/>
                </a:buClr>
              </a:pPr>
              <a:r>
                <a:rPr lang="zh-TW" altLang="en-US" sz="2800" b="1" spc="-15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水塔</a:t>
              </a:r>
              <a:endParaRPr lang="en-US" altLang="zh-TW" sz="2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514350" lvl="0" indent="-514350">
                <a:lnSpc>
                  <a:spcPct val="200000"/>
                </a:lnSpc>
                <a:buClr>
                  <a:schemeClr val="tx1"/>
                </a:buClr>
              </a:pPr>
              <a:r>
                <a:rPr lang="zh-TW" altLang="en-US" sz="2800" b="1" spc="-15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滅火器</a:t>
              </a:r>
              <a:endParaRPr lang="en-US" altLang="zh-TW" sz="2800" b="1" spc="-1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1763688" y="1988840"/>
            <a:ext cx="4018708" cy="3168352"/>
            <a:chOff x="1763688" y="1988840"/>
            <a:chExt cx="4018708" cy="3168352"/>
          </a:xfrm>
        </p:grpSpPr>
        <p:pic>
          <p:nvPicPr>
            <p:cNvPr id="22" name="圖片 21" descr="icon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7652" y="1988840"/>
              <a:ext cx="383886" cy="540000"/>
            </a:xfrm>
            <a:prstGeom prst="rect">
              <a:avLst/>
            </a:prstGeom>
          </p:spPr>
        </p:pic>
        <p:pic>
          <p:nvPicPr>
            <p:cNvPr id="23" name="圖片 22" descr="icon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3688" y="2960491"/>
              <a:ext cx="471814" cy="252485"/>
            </a:xfrm>
            <a:prstGeom prst="rect">
              <a:avLst/>
            </a:prstGeom>
          </p:spPr>
        </p:pic>
        <p:pic>
          <p:nvPicPr>
            <p:cNvPr id="24" name="圖片 23" descr="icon-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1254" y="3692469"/>
              <a:ext cx="376682" cy="540000"/>
            </a:xfrm>
            <a:prstGeom prst="rect">
              <a:avLst/>
            </a:prstGeom>
          </p:spPr>
        </p:pic>
        <p:pic>
          <p:nvPicPr>
            <p:cNvPr id="26" name="圖片 25" descr="icon-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1254" y="4581128"/>
              <a:ext cx="376682" cy="540000"/>
            </a:xfrm>
            <a:prstGeom prst="rect">
              <a:avLst/>
            </a:prstGeom>
          </p:spPr>
        </p:pic>
        <p:pic>
          <p:nvPicPr>
            <p:cNvPr id="27" name="圖片 26" descr="icon-5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82754" y="2060847"/>
              <a:ext cx="381016" cy="540000"/>
            </a:xfrm>
            <a:prstGeom prst="rect">
              <a:avLst/>
            </a:prstGeom>
          </p:spPr>
        </p:pic>
        <p:pic>
          <p:nvPicPr>
            <p:cNvPr id="28" name="圖片 27" descr="icon-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67548" y="2852936"/>
              <a:ext cx="411428" cy="576000"/>
            </a:xfrm>
            <a:prstGeom prst="rect">
              <a:avLst/>
            </a:prstGeom>
          </p:spPr>
        </p:pic>
        <p:pic>
          <p:nvPicPr>
            <p:cNvPr id="29" name="圖片 28" descr="icon-7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64128" y="3717032"/>
              <a:ext cx="418268" cy="504000"/>
            </a:xfrm>
            <a:prstGeom prst="rect">
              <a:avLst/>
            </a:prstGeom>
          </p:spPr>
        </p:pic>
        <p:pic>
          <p:nvPicPr>
            <p:cNvPr id="34" name="圖片 33" descr="icon-8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40233" y="4581192"/>
              <a:ext cx="266058" cy="576000"/>
            </a:xfrm>
            <a:prstGeom prst="rect">
              <a:avLst/>
            </a:prstGeom>
          </p:spPr>
        </p:pic>
      </p:grpSp>
      <p:sp>
        <p:nvSpPr>
          <p:cNvPr id="30" name="投影片編號版面配置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985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18057" t="24515" r="17714" b="7088"/>
          <a:stretch>
            <a:fillRect/>
          </a:stretch>
        </p:blipFill>
        <p:spPr bwMode="auto">
          <a:xfrm>
            <a:off x="107503" y="764704"/>
            <a:ext cx="8967398" cy="583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文字方塊 3"/>
          <p:cNvSpPr txBox="1"/>
          <p:nvPr/>
        </p:nvSpPr>
        <p:spPr>
          <a:xfrm>
            <a:off x="6671198" y="116632"/>
            <a:ext cx="247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乙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種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搶救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欄位</a:t>
            </a:r>
            <a:endParaRPr lang="zh-TW" altLang="en-US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35496" y="1340768"/>
            <a:ext cx="2736304" cy="864096"/>
            <a:chOff x="35496" y="1340768"/>
            <a:chExt cx="2736304" cy="864096"/>
          </a:xfrm>
        </p:grpSpPr>
        <p:sp>
          <p:nvSpPr>
            <p:cNvPr id="6" name="矩形 5"/>
            <p:cNvSpPr/>
            <p:nvPr/>
          </p:nvSpPr>
          <p:spPr>
            <a:xfrm>
              <a:off x="35496" y="1340768"/>
              <a:ext cx="576064" cy="8640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向左箭號圖說文字 9"/>
            <p:cNvSpPr/>
            <p:nvPr/>
          </p:nvSpPr>
          <p:spPr>
            <a:xfrm>
              <a:off x="611560" y="1520788"/>
              <a:ext cx="2160240" cy="504056"/>
            </a:xfrm>
            <a:prstGeom prst="leftArrowCallout">
              <a:avLst>
                <a:gd name="adj1" fmla="val 37450"/>
                <a:gd name="adj2" fmla="val 39525"/>
                <a:gd name="adj3" fmla="val 35375"/>
                <a:gd name="adj4" fmla="val 8799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/>
              <a:r>
                <a:rPr lang="en-US" altLang="zh-TW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1.</a:t>
              </a:r>
              <a:r>
                <a:rPr lang="zh-TW" altLang="en-US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填入</a:t>
              </a:r>
              <a:r>
                <a:rPr lang="zh-TW" altLang="en-US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建築物名</a:t>
              </a:r>
              <a:endParaRPr lang="zh-TW" altLang="en-US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3686781" y="3645024"/>
            <a:ext cx="2376264" cy="3096344"/>
            <a:chOff x="3707904" y="3645024"/>
            <a:chExt cx="2376264" cy="3096344"/>
          </a:xfrm>
        </p:grpSpPr>
        <p:sp>
          <p:nvSpPr>
            <p:cNvPr id="8" name="矩形 7"/>
            <p:cNvSpPr/>
            <p:nvPr/>
          </p:nvSpPr>
          <p:spPr>
            <a:xfrm>
              <a:off x="4265966" y="4653136"/>
              <a:ext cx="1260140" cy="20882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向下箭號圖說文字 10"/>
            <p:cNvSpPr/>
            <p:nvPr/>
          </p:nvSpPr>
          <p:spPr>
            <a:xfrm>
              <a:off x="3707904" y="3645024"/>
              <a:ext cx="2376264" cy="998984"/>
            </a:xfrm>
            <a:prstGeom prst="downArrowCallout">
              <a:avLst>
                <a:gd name="adj1" fmla="val 33172"/>
                <a:gd name="adj2" fmla="val 31480"/>
                <a:gd name="adj3" fmla="val 20511"/>
                <a:gd name="adj4" fmla="val 7289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/>
              <a:r>
                <a:rPr lang="en-US" altLang="zh-TW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5. </a:t>
              </a:r>
              <a:r>
                <a:rPr lang="zh-TW" altLang="en-US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消防避難設施設備</a:t>
              </a:r>
              <a:endParaRPr lang="en-US" altLang="zh-TW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42900" indent="-342900"/>
              <a:r>
                <a:rPr lang="zh-TW" altLang="en-US" spc="-150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      </a:t>
              </a:r>
              <a:r>
                <a:rPr lang="zh-TW" altLang="en-US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數量說明</a:t>
              </a:r>
              <a:endParaRPr lang="zh-TW" altLang="en-US" dirty="0" smtClean="0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群組 25"/>
          <p:cNvGrpSpPr/>
          <p:nvPr/>
        </p:nvGrpSpPr>
        <p:grpSpPr>
          <a:xfrm>
            <a:off x="53788" y="764704"/>
            <a:ext cx="9009530" cy="5851249"/>
            <a:chOff x="53788" y="764704"/>
            <a:chExt cx="9009530" cy="5851249"/>
          </a:xfrm>
        </p:grpSpPr>
        <p:sp>
          <p:nvSpPr>
            <p:cNvPr id="13" name="文字方塊 12"/>
            <p:cNvSpPr txBox="1"/>
            <p:nvPr/>
          </p:nvSpPr>
          <p:spPr>
            <a:xfrm>
              <a:off x="4644008" y="1124744"/>
              <a:ext cx="4061883" cy="7386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514350" indent="-514350" algn="r">
                <a:buClr>
                  <a:srgbClr val="0070C0"/>
                </a:buClr>
              </a:pPr>
              <a:r>
                <a:rPr lang="zh-TW" altLang="en-US" sz="2800" b="1" spc="-150" dirty="0" smtClean="0">
                  <a:latin typeface="微軟正黑體" pitchFamily="34" charset="-120"/>
                  <a:ea typeface="微軟正黑體" pitchFamily="34" charset="-120"/>
                </a:rPr>
                <a:t>檔案：寬</a:t>
              </a:r>
              <a:r>
                <a:rPr lang="en-US" altLang="zh-TW" sz="2800" b="1" spc="-150" dirty="0" smtClean="0">
                  <a:latin typeface="微軟正黑體" pitchFamily="34" charset="-120"/>
                  <a:ea typeface="微軟正黑體" pitchFamily="34" charset="-120"/>
                </a:rPr>
                <a:t>88cm x </a:t>
              </a:r>
              <a:r>
                <a:rPr lang="zh-TW" altLang="en-US" sz="2800" b="1" spc="-150" dirty="0" smtClean="0">
                  <a:latin typeface="微軟正黑體" pitchFamily="34" charset="-120"/>
                  <a:ea typeface="微軟正黑體" pitchFamily="34" charset="-120"/>
                </a:rPr>
                <a:t>高</a:t>
              </a:r>
              <a:r>
                <a:rPr lang="en-US" altLang="zh-TW" sz="2800" b="1" spc="-150" dirty="0" smtClean="0">
                  <a:latin typeface="微軟正黑體" pitchFamily="34" charset="-120"/>
                  <a:ea typeface="微軟正黑體" pitchFamily="34" charset="-120"/>
                </a:rPr>
                <a:t>40cm</a:t>
              </a:r>
              <a:r>
                <a:rPr lang="zh-TW" altLang="en-US" sz="2800" b="1" spc="-150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endParaRPr lang="en-US" altLang="zh-TW" sz="2800" b="1" spc="-15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marL="514350" indent="-514350" algn="r">
                <a:buClr>
                  <a:srgbClr val="0070C0"/>
                </a:buClr>
              </a:pPr>
              <a:r>
                <a:rPr lang="zh-TW" altLang="en-US" sz="1400" b="1" u="sng" dirty="0" smtClean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檔案：乙</a:t>
              </a:r>
              <a:r>
                <a:rPr lang="en-US" altLang="zh-TW" sz="1400" b="1" u="sng" dirty="0" smtClean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6-1</a:t>
              </a:r>
              <a:r>
                <a:rPr lang="zh-TW" altLang="en-US" sz="1400" b="1" u="sng" dirty="0" smtClean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北竿鄉圖書館 </a:t>
              </a:r>
              <a:r>
                <a:rPr lang="en-US" altLang="zh-TW" sz="1400" b="1" u="sng" spc="-300" dirty="0" smtClean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en-US" sz="1400" b="1" u="sng" spc="-300" dirty="0" smtClean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、</a:t>
              </a:r>
              <a:r>
                <a:rPr lang="en-US" altLang="zh-TW" sz="1400" b="1" u="sng" dirty="0" smtClean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2F.doc</a:t>
              </a:r>
            </a:p>
          </p:txBody>
        </p:sp>
        <p:cxnSp>
          <p:nvCxnSpPr>
            <p:cNvPr id="17" name="直線單箭頭接點 16"/>
            <p:cNvCxnSpPr/>
            <p:nvPr/>
          </p:nvCxnSpPr>
          <p:spPr>
            <a:xfrm>
              <a:off x="53788" y="1013012"/>
              <a:ext cx="900953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/>
            <p:nvPr/>
          </p:nvCxnSpPr>
          <p:spPr>
            <a:xfrm>
              <a:off x="8820472" y="764704"/>
              <a:ext cx="0" cy="585124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字方塊 17"/>
          <p:cNvSpPr txBox="1"/>
          <p:nvPr/>
        </p:nvSpPr>
        <p:spPr>
          <a:xfrm>
            <a:off x="884482" y="-49995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</a:pPr>
            <a:r>
              <a:rPr lang="zh-TW" altLang="en-US" sz="4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格式</a:t>
            </a:r>
            <a:r>
              <a:rPr lang="zh-TW" altLang="en-US" sz="4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與內容</a:t>
            </a:r>
            <a:endParaRPr lang="zh-TW" altLang="zh-TW" sz="4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148408" y="246608"/>
            <a:ext cx="2511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70C0"/>
              </a:buClr>
            </a:pP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北竿鄉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圖書館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spc="-3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b="1" spc="-3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2F</a:t>
            </a:r>
          </a:p>
        </p:txBody>
      </p:sp>
      <p:grpSp>
        <p:nvGrpSpPr>
          <p:cNvPr id="31" name="群組 30"/>
          <p:cNvGrpSpPr/>
          <p:nvPr/>
        </p:nvGrpSpPr>
        <p:grpSpPr>
          <a:xfrm>
            <a:off x="35496" y="2636912"/>
            <a:ext cx="2736304" cy="646620"/>
            <a:chOff x="35496" y="2636912"/>
            <a:chExt cx="2736304" cy="646620"/>
          </a:xfrm>
        </p:grpSpPr>
        <p:sp>
          <p:nvSpPr>
            <p:cNvPr id="26" name="矩形 25"/>
            <p:cNvSpPr/>
            <p:nvPr/>
          </p:nvSpPr>
          <p:spPr>
            <a:xfrm>
              <a:off x="35496" y="2636912"/>
              <a:ext cx="576064" cy="6466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向左箭號圖說文字 26"/>
            <p:cNvSpPr/>
            <p:nvPr/>
          </p:nvSpPr>
          <p:spPr>
            <a:xfrm>
              <a:off x="611560" y="2708194"/>
              <a:ext cx="2160240" cy="504056"/>
            </a:xfrm>
            <a:prstGeom prst="leftArrowCallout">
              <a:avLst>
                <a:gd name="adj1" fmla="val 37450"/>
                <a:gd name="adj2" fmla="val 39525"/>
                <a:gd name="adj3" fmla="val 35375"/>
                <a:gd name="adj4" fmla="val 8799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/>
              <a:r>
                <a:rPr lang="en-US" altLang="zh-TW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lang="zh-TW" altLang="en-US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所屬</a:t>
              </a:r>
              <a:r>
                <a:rPr lang="zh-TW" altLang="en-US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樓層別</a:t>
              </a:r>
              <a:endParaRPr lang="zh-TW" altLang="en-US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5496" y="3805518"/>
            <a:ext cx="2736304" cy="646620"/>
            <a:chOff x="35496" y="3805518"/>
            <a:chExt cx="2736304" cy="646620"/>
          </a:xfrm>
        </p:grpSpPr>
        <p:sp>
          <p:nvSpPr>
            <p:cNvPr id="28" name="矩形 27"/>
            <p:cNvSpPr/>
            <p:nvPr/>
          </p:nvSpPr>
          <p:spPr>
            <a:xfrm>
              <a:off x="35496" y="3805518"/>
              <a:ext cx="576064" cy="6466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向左箭號圖說文字 28"/>
            <p:cNvSpPr/>
            <p:nvPr/>
          </p:nvSpPr>
          <p:spPr>
            <a:xfrm>
              <a:off x="611560" y="3876800"/>
              <a:ext cx="2160240" cy="504056"/>
            </a:xfrm>
            <a:prstGeom prst="leftArrowCallout">
              <a:avLst>
                <a:gd name="adj1" fmla="val 37450"/>
                <a:gd name="adj2" fmla="val 39525"/>
                <a:gd name="adj3" fmla="val 35375"/>
                <a:gd name="adj4" fmla="val 8799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/>
              <a:r>
                <a:rPr lang="en-US" altLang="zh-TW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3.</a:t>
              </a:r>
              <a:r>
                <a:rPr lang="zh-TW" altLang="en-US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實際</a:t>
              </a:r>
              <a:r>
                <a:rPr lang="zh-TW" altLang="en-US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面積</a:t>
              </a:r>
              <a:endParaRPr lang="zh-TW" altLang="en-US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35496" y="4653136"/>
            <a:ext cx="4104456" cy="2089877"/>
            <a:chOff x="35496" y="4653136"/>
            <a:chExt cx="4104456" cy="2089877"/>
          </a:xfrm>
        </p:grpSpPr>
        <p:sp>
          <p:nvSpPr>
            <p:cNvPr id="7" name="矩形 6"/>
            <p:cNvSpPr/>
            <p:nvPr/>
          </p:nvSpPr>
          <p:spPr>
            <a:xfrm>
              <a:off x="35496" y="4653136"/>
              <a:ext cx="4104456" cy="20898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向上箭號圖說文字 32"/>
            <p:cNvSpPr/>
            <p:nvPr/>
          </p:nvSpPr>
          <p:spPr>
            <a:xfrm>
              <a:off x="971600" y="5733256"/>
              <a:ext cx="3024336" cy="1008112"/>
            </a:xfrm>
            <a:prstGeom prst="up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/>
              <a:r>
                <a:rPr lang="en-US" altLang="zh-TW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4. </a:t>
              </a:r>
              <a:r>
                <a:rPr lang="zh-TW" altLang="en-US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搶救圖上使用的圖例說明：</a:t>
              </a:r>
              <a:endPara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42900" indent="-342900"/>
              <a:r>
                <a:rPr lang="zh-TW" altLang="en-US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    正確放在對應的位置</a:t>
              </a:r>
              <a:endPara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5652119" y="4653136"/>
            <a:ext cx="3046839" cy="2089877"/>
            <a:chOff x="35496" y="4653136"/>
            <a:chExt cx="4104456" cy="2089877"/>
          </a:xfrm>
        </p:grpSpPr>
        <p:sp>
          <p:nvSpPr>
            <p:cNvPr id="37" name="矩形 36"/>
            <p:cNvSpPr/>
            <p:nvPr/>
          </p:nvSpPr>
          <p:spPr>
            <a:xfrm>
              <a:off x="35496" y="4653136"/>
              <a:ext cx="4104456" cy="20898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向上箭號圖說文字 37"/>
            <p:cNvSpPr/>
            <p:nvPr/>
          </p:nvSpPr>
          <p:spPr>
            <a:xfrm>
              <a:off x="229504" y="5733256"/>
              <a:ext cx="3766431" cy="1008112"/>
            </a:xfrm>
            <a:prstGeom prst="up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/>
              <a:r>
                <a:rPr lang="en-US" altLang="zh-TW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6.</a:t>
              </a:r>
              <a:r>
                <a:rPr lang="zh-TW" altLang="en-US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火警時行動規劃：</a:t>
              </a:r>
              <a:endPara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42900" indent="-342900"/>
              <a:r>
                <a:rPr lang="zh-TW" altLang="en-US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    緊急應變與搶救規畫</a:t>
              </a:r>
              <a:endPara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40" name="投影片編號版面配置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735-AF69-4DA5-9E4A-E5EB81198E0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9709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2127</Words>
  <Application>Microsoft Office PowerPoint</Application>
  <PresentationFormat>如螢幕大小 (4:3)</PresentationFormat>
  <Paragraphs>269</Paragraphs>
  <Slides>39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TAYU</dc:creator>
  <cp:lastModifiedBy>w7</cp:lastModifiedBy>
  <cp:revision>165</cp:revision>
  <dcterms:created xsi:type="dcterms:W3CDTF">2017-10-08T09:19:02Z</dcterms:created>
  <dcterms:modified xsi:type="dcterms:W3CDTF">2017-10-15T15:27:58Z</dcterms:modified>
</cp:coreProperties>
</file>