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handoutMasterIdLst>
    <p:handoutMasterId r:id="rId46"/>
  </p:handoutMasterIdLst>
  <p:sldIdLst>
    <p:sldId id="256" r:id="rId2"/>
    <p:sldId id="257" r:id="rId3"/>
    <p:sldId id="370" r:id="rId4"/>
    <p:sldId id="259" r:id="rId5"/>
    <p:sldId id="335" r:id="rId6"/>
    <p:sldId id="336" r:id="rId7"/>
    <p:sldId id="337" r:id="rId8"/>
    <p:sldId id="338" r:id="rId9"/>
    <p:sldId id="339" r:id="rId10"/>
    <p:sldId id="371" r:id="rId11"/>
    <p:sldId id="302" r:id="rId12"/>
    <p:sldId id="372" r:id="rId13"/>
    <p:sldId id="373" r:id="rId14"/>
    <p:sldId id="308" r:id="rId15"/>
    <p:sldId id="309" r:id="rId16"/>
    <p:sldId id="342" r:id="rId17"/>
    <p:sldId id="374" r:id="rId18"/>
    <p:sldId id="345" r:id="rId19"/>
    <p:sldId id="378" r:id="rId20"/>
    <p:sldId id="375" r:id="rId21"/>
    <p:sldId id="376" r:id="rId22"/>
    <p:sldId id="377" r:id="rId23"/>
    <p:sldId id="379" r:id="rId24"/>
    <p:sldId id="328" r:id="rId25"/>
    <p:sldId id="354" r:id="rId26"/>
    <p:sldId id="355" r:id="rId27"/>
    <p:sldId id="294" r:id="rId28"/>
    <p:sldId id="356" r:id="rId29"/>
    <p:sldId id="358" r:id="rId30"/>
    <p:sldId id="359" r:id="rId31"/>
    <p:sldId id="360" r:id="rId32"/>
    <p:sldId id="361" r:id="rId33"/>
    <p:sldId id="362" r:id="rId34"/>
    <p:sldId id="364" r:id="rId35"/>
    <p:sldId id="363" r:id="rId36"/>
    <p:sldId id="365" r:id="rId37"/>
    <p:sldId id="366" r:id="rId38"/>
    <p:sldId id="369" r:id="rId39"/>
    <p:sldId id="367" r:id="rId40"/>
    <p:sldId id="380" r:id="rId41"/>
    <p:sldId id="329" r:id="rId42"/>
    <p:sldId id="381" r:id="rId43"/>
    <p:sldId id="382" r:id="rId44"/>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CC"/>
    <a:srgbClr val="000066"/>
    <a:srgbClr val="339933"/>
    <a:srgbClr val="CCFFCC"/>
    <a:srgbClr val="99FFCC"/>
    <a:srgbClr val="99FF99"/>
    <a:srgbClr val="00CC99"/>
    <a:srgbClr val="00CC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4" autoAdjust="0"/>
    <p:restoredTop sz="95152" autoAdjust="0"/>
  </p:normalViewPr>
  <p:slideViewPr>
    <p:cSldViewPr>
      <p:cViewPr varScale="1">
        <p:scale>
          <a:sx n="87" d="100"/>
          <a:sy n="87" d="100"/>
        </p:scale>
        <p:origin x="-978" y="-78"/>
      </p:cViewPr>
      <p:guideLst>
        <p:guide orient="horz" pos="2160"/>
        <p:guide pos="2880"/>
      </p:guideLst>
    </p:cSldViewPr>
  </p:slideViewPr>
  <p:outlineViewPr>
    <p:cViewPr>
      <p:scale>
        <a:sx n="33" d="100"/>
        <a:sy n="33" d="100"/>
      </p:scale>
      <p:origin x="0" y="252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7A8CB51-33D6-4CF1-8E45-E464AF5B45D1}" type="datetimeFigureOut">
              <a:rPr lang="zh-TW" altLang="en-US" smtClean="0"/>
              <a:t>2014/6/19</a:t>
            </a:fld>
            <a:endParaRPr lang="zh-TW" altLang="en-US"/>
          </a:p>
        </p:txBody>
      </p:sp>
      <p:sp>
        <p:nvSpPr>
          <p:cNvPr id="4" name="頁尾版面配置區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A054B4A-B367-457D-BC0C-3AEF606A6E40}" type="slidenum">
              <a:rPr lang="zh-TW" altLang="en-US" smtClean="0"/>
              <a:t>‹#›</a:t>
            </a:fld>
            <a:endParaRPr lang="zh-TW" altLang="en-US"/>
          </a:p>
        </p:txBody>
      </p:sp>
    </p:spTree>
    <p:extLst>
      <p:ext uri="{BB962C8B-B14F-4D97-AF65-F5344CB8AC3E}">
        <p14:creationId xmlns:p14="http://schemas.microsoft.com/office/powerpoint/2010/main" val="24536993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5B67444-78D3-4ED8-83E1-8B35E662E520}" type="datetimeFigureOut">
              <a:rPr lang="zh-TW" altLang="en-US" smtClean="0"/>
              <a:t>2014/6/19</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TW" altLang="en-US"/>
          </a:p>
        </p:txBody>
      </p:sp>
      <p:sp>
        <p:nvSpPr>
          <p:cNvPr id="5" name="備忘稿版面配置區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680BF66-93E9-4904-B440-91F406E6C560}" type="slidenum">
              <a:rPr lang="zh-TW" altLang="en-US" smtClean="0"/>
              <a:t>‹#›</a:t>
            </a:fld>
            <a:endParaRPr lang="zh-TW" altLang="en-US"/>
          </a:p>
        </p:txBody>
      </p:sp>
    </p:spTree>
    <p:extLst>
      <p:ext uri="{BB962C8B-B14F-4D97-AF65-F5344CB8AC3E}">
        <p14:creationId xmlns:p14="http://schemas.microsoft.com/office/powerpoint/2010/main" val="5519706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26648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74087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60C93BC-D25E-46EA-8DBE-D1628623B3B7}" type="datetime1">
              <a:rPr lang="zh-TW" altLang="en-US" smtClean="0"/>
              <a:t>2014/6/19</a:t>
            </a:fld>
            <a:endParaRPr lang="zh-TW" altLang="en-US"/>
          </a:p>
        </p:txBody>
      </p:sp>
      <p:sp>
        <p:nvSpPr>
          <p:cNvPr id="17" name="頁尾版面配置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zh-TW" altLang="en-US"/>
          </a:p>
        </p:txBody>
      </p:sp>
      <p:sp>
        <p:nvSpPr>
          <p:cNvPr id="29"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fld id="{6433E34F-6D08-4605-9329-38AF301F766F}" type="slidenum">
              <a:rPr lang="zh-TW" altLang="en-US" smtClean="0"/>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DEF15FCA-F412-4BA7-B252-FBD98A03BB11}" type="datetime1">
              <a:rPr lang="zh-TW" altLang="en-US" smtClean="0"/>
              <a:t>2014/6/19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r>
              <a:rPr lang="en-US" altLang="zh-TW" dirty="0" smtClean="0"/>
              <a:t>1</a:t>
            </a:r>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609600"/>
            <a:ext cx="20574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6553200" y="6248402"/>
            <a:ext cx="2209800" cy="365125"/>
          </a:xfrm>
        </p:spPr>
        <p:txBody>
          <a:bodyPr/>
          <a:lstStyle/>
          <a:p>
            <a:fld id="{8B75CA1B-85B3-4CC6-9B5F-7A520CFA69CE}" type="datetime1">
              <a:rPr lang="zh-TW" altLang="en-US" smtClean="0"/>
              <a:t>2014/6/19</a:t>
            </a:fld>
            <a:endParaRPr lang="zh-TW" altLang="en-US"/>
          </a:p>
        </p:txBody>
      </p:sp>
      <p:sp>
        <p:nvSpPr>
          <p:cNvPr id="5" name="頁尾版面配置區 4"/>
          <p:cNvSpPr>
            <a:spLocks noGrp="1"/>
          </p:cNvSpPr>
          <p:nvPr>
            <p:ph type="ftr" sz="quarter" idx="11"/>
          </p:nvPr>
        </p:nvSpPr>
        <p:spPr>
          <a:xfrm>
            <a:off x="457201" y="6248207"/>
            <a:ext cx="5573483" cy="365125"/>
          </a:xfrm>
        </p:spPr>
        <p:txBody>
          <a:bodyPr/>
          <a:lstStyle/>
          <a:p>
            <a:endParaRPr lang="zh-TW"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5989638" y="144462"/>
            <a:ext cx="533400" cy="244476"/>
          </a:xfrm>
        </p:spPr>
        <p:txBody>
          <a:bodyPr/>
          <a:lstStyle/>
          <a:p>
            <a:fld id="{6433E34F-6D08-4605-9329-38AF301F766F}"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6" name="內容版面配置區 5"/>
          <p:cNvSpPr>
            <a:spLocks noGrp="1"/>
          </p:cNvSpPr>
          <p:nvPr>
            <p:ph sz="quarter" idx="13"/>
          </p:nvPr>
        </p:nvSpPr>
        <p:spPr>
          <a:xfrm>
            <a:off x="611560" y="1844675"/>
            <a:ext cx="8064896" cy="41052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5"/>
          <p:cNvSpPr>
            <a:spLocks noGrp="1"/>
          </p:cNvSpPr>
          <p:nvPr>
            <p:ph type="sldNum" sz="quarter" idx="12"/>
          </p:nvPr>
        </p:nvSpPr>
        <p:spPr>
          <a:xfrm>
            <a:off x="0" y="1272222"/>
            <a:ext cx="533400" cy="244476"/>
          </a:xfrm>
        </p:spPr>
        <p:txBody>
          <a:bodyPr/>
          <a:lstStyle/>
          <a:p>
            <a:r>
              <a:rPr lang="en-US" altLang="zh-TW" dirty="0" smtClean="0"/>
              <a:t>1</a:t>
            </a:r>
            <a:endParaRPr lang="zh-TW" altLang="en-US" dirty="0"/>
          </a:p>
        </p:txBody>
      </p:sp>
    </p:spTree>
    <p:extLst>
      <p:ext uri="{BB962C8B-B14F-4D97-AF65-F5344CB8AC3E}">
        <p14:creationId xmlns:p14="http://schemas.microsoft.com/office/powerpoint/2010/main" val="277631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12648" y="228600"/>
            <a:ext cx="81534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F5187D4B-664F-4771-ABE2-3422DA4B110A}" type="datetime1">
              <a:rPr lang="zh-TW" altLang="en-US" smtClean="0"/>
              <a:t>2014/6/19</a:t>
            </a:fld>
            <a:endParaRPr lang="zh-TW" altLang="en-US" dirty="0"/>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r>
              <a:rPr lang="en-US" altLang="zh-TW" dirty="0" smtClean="0"/>
              <a:t>1</a:t>
            </a:r>
            <a:endParaRPr lang="zh-TW" altLang="en-US" dirty="0"/>
          </a:p>
        </p:txBody>
      </p:sp>
      <p:sp>
        <p:nvSpPr>
          <p:cNvPr id="8" name="內容版面配置區 7"/>
          <p:cNvSpPr>
            <a:spLocks noGrp="1"/>
          </p:cNvSpPr>
          <p:nvPr>
            <p:ph sz="quarter" idx="1"/>
          </p:nvPr>
        </p:nvSpPr>
        <p:spPr>
          <a:xfrm>
            <a:off x="612648" y="1600200"/>
            <a:ext cx="81534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D25CBCB5-D7B7-4100-B0A3-907F30C5B765}" type="datetime1">
              <a:rPr lang="zh-TW" altLang="en-US" smtClean="0"/>
              <a:t>2014/6/19</a:t>
            </a:fld>
            <a:endParaRPr lang="zh-TW" altLang="en-US"/>
          </a:p>
        </p:txBody>
      </p:sp>
      <p:sp>
        <p:nvSpPr>
          <p:cNvPr id="13" name="投影片編號版面配置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433E34F-6D08-4605-9329-38AF301F766F}" type="slidenum">
              <a:rPr lang="zh-TW" altLang="en-US" smtClean="0"/>
              <a:t>‹#›</a:t>
            </a:fld>
            <a:endParaRPr lang="zh-TW" altLang="en-US"/>
          </a:p>
        </p:txBody>
      </p:sp>
      <p:sp>
        <p:nvSpPr>
          <p:cNvPr id="14" name="頁尾版面配置區 13"/>
          <p:cNvSpPr>
            <a:spLocks noGrp="1"/>
          </p:cNvSpPr>
          <p:nvPr>
            <p:ph type="ftr" sz="quarter" idx="12"/>
          </p:nvPr>
        </p:nvSpPr>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609600"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844901" y="1589567"/>
            <a:ext cx="38862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EAB24FAD-BDD4-4885-8E3F-0C7C49ABB865}" type="datetime1">
              <a:rPr lang="zh-TW" altLang="en-US" smtClean="0"/>
              <a:t>2014/6/19</a:t>
            </a:fld>
            <a:endParaRPr lang="zh-TW" altLang="en-US"/>
          </a:p>
        </p:txBody>
      </p:sp>
      <p:sp>
        <p:nvSpPr>
          <p:cNvPr id="10" name="投影片編號版面配置區 9"/>
          <p:cNvSpPr>
            <a:spLocks noGrp="1"/>
          </p:cNvSpPr>
          <p:nvPr>
            <p:ph type="sldNum" sz="quarter" idx="16"/>
          </p:nvPr>
        </p:nvSpPr>
        <p:spPr/>
        <p:txBody>
          <a:bodyPr rtlCol="0"/>
          <a:lstStyle/>
          <a:p>
            <a:fld id="{6433E34F-6D08-4605-9329-38AF301F766F}" type="slidenum">
              <a:rPr lang="zh-TW" altLang="en-US" smtClean="0"/>
              <a:t>‹#›</a:t>
            </a:fld>
            <a:endParaRPr lang="zh-TW" altLang="en-US"/>
          </a:p>
        </p:txBody>
      </p:sp>
      <p:sp>
        <p:nvSpPr>
          <p:cNvPr id="12" name="頁尾版面配置區 11"/>
          <p:cNvSpPr>
            <a:spLocks noGrp="1"/>
          </p:cNvSpPr>
          <p:nvPr>
            <p:ph type="ftr" sz="quarter" idx="17"/>
          </p:nvPr>
        </p:nvSpPr>
        <p:spPr/>
        <p:txBody>
          <a:bodyPr rtlCol="0"/>
          <a:lstStyle/>
          <a:p>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609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800600" y="2438400"/>
            <a:ext cx="38862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D5544568-F3CC-4977-9695-4F8D2EFB91B2}" type="datetime1">
              <a:rPr lang="zh-TW" altLang="en-US" smtClean="0"/>
              <a:t>2014/6/19</a:t>
            </a:fld>
            <a:endParaRPr lang="zh-TW" altLang="en-US"/>
          </a:p>
        </p:txBody>
      </p:sp>
      <p:sp>
        <p:nvSpPr>
          <p:cNvPr id="12" name="投影片編號版面配置區 11"/>
          <p:cNvSpPr>
            <a:spLocks noGrp="1"/>
          </p:cNvSpPr>
          <p:nvPr>
            <p:ph type="sldNum" sz="quarter" idx="16"/>
          </p:nvPr>
        </p:nvSpPr>
        <p:spPr/>
        <p:txBody>
          <a:bodyPr rtlCol="0"/>
          <a:lstStyle/>
          <a:p>
            <a:fld id="{6433E34F-6D08-4605-9329-38AF301F766F}" type="slidenum">
              <a:rPr lang="zh-TW" altLang="en-US" smtClean="0"/>
              <a:t>‹#›</a:t>
            </a:fld>
            <a:endParaRPr lang="zh-TW" altLang="en-US"/>
          </a:p>
        </p:txBody>
      </p:sp>
      <p:sp>
        <p:nvSpPr>
          <p:cNvPr id="14" name="頁尾版面配置區 13"/>
          <p:cNvSpPr>
            <a:spLocks noGrp="1"/>
          </p:cNvSpPr>
          <p:nvPr>
            <p:ph type="ftr" sz="quarter" idx="17"/>
          </p:nvPr>
        </p:nvSpPr>
        <p:spPr/>
        <p:txBody>
          <a:bodyPr rtlCol="0"/>
          <a:lstStyle/>
          <a:p>
            <a:endParaRPr lang="zh-TW" alt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0A69BEA6-5628-4CA9-A491-04621FDFB8B2}" type="datetime1">
              <a:rPr lang="zh-TW" altLang="en-US" smtClean="0"/>
              <a:t>2014/6/19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6433E34F-6D08-4605-9329-38AF301F766F}"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4825FF2-9908-4CA5-BA25-D572E6A527BA}" type="datetime1">
              <a:rPr lang="zh-TW" altLang="en-US" smtClean="0"/>
              <a:t>2014/6/19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fld id="{6433E34F-6D08-4605-9329-38AF301F766F}"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D881DC73-B81C-40A0-89ED-9597E61F4E17}" type="datetime1">
              <a:rPr lang="zh-TW" altLang="en-US" smtClean="0"/>
              <a:t>2014/6/19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6433E34F-6D08-4605-9329-38AF301F766F}" type="slidenum">
              <a:rPr lang="zh-TW" altLang="en-US" smtClean="0"/>
              <a:t>‹#›</a:t>
            </a:fld>
            <a:endParaRPr lang="zh-TW" alt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6248400" y="6248400"/>
            <a:ext cx="2667000" cy="365125"/>
          </a:xfrm>
        </p:spPr>
        <p:txBody>
          <a:bodyPr rtlCol="0"/>
          <a:lstStyle/>
          <a:p>
            <a:fld id="{E437600E-AB50-4860-B5C7-AF1C05B9153E}" type="datetime1">
              <a:rPr lang="zh-TW" altLang="en-US" smtClean="0"/>
              <a:t>2014/6/19</a:t>
            </a:fld>
            <a:endParaRPr lang="zh-TW" altLang="en-US"/>
          </a:p>
        </p:txBody>
      </p:sp>
      <p:sp>
        <p:nvSpPr>
          <p:cNvPr id="13" name="投影片編號版面配置區 12"/>
          <p:cNvSpPr>
            <a:spLocks noGrp="1"/>
          </p:cNvSpPr>
          <p:nvPr>
            <p:ph type="sldNum" sz="quarter" idx="11"/>
          </p:nvPr>
        </p:nvSpPr>
        <p:spPr>
          <a:xfrm>
            <a:off x="0" y="4667249"/>
            <a:ext cx="1447800" cy="663578"/>
          </a:xfrm>
        </p:spPr>
        <p:txBody>
          <a:bodyPr rtlCol="0"/>
          <a:lstStyle>
            <a:lvl1pPr>
              <a:defRPr sz="2800"/>
            </a:lvl1pPr>
          </a:lstStyle>
          <a:p>
            <a:fld id="{6433E34F-6D08-4605-9329-38AF301F766F}" type="slidenum">
              <a:rPr lang="zh-TW" altLang="en-US" smtClean="0"/>
              <a:t>‹#›</a:t>
            </a:fld>
            <a:endParaRPr lang="zh-TW" altLang="en-US"/>
          </a:p>
        </p:txBody>
      </p:sp>
      <p:sp>
        <p:nvSpPr>
          <p:cNvPr id="14" name="頁尾版面配置區 13"/>
          <p:cNvSpPr>
            <a:spLocks noGrp="1"/>
          </p:cNvSpPr>
          <p:nvPr>
            <p:ph type="ftr" sz="quarter" idx="12"/>
          </p:nvPr>
        </p:nvSpPr>
        <p:spPr>
          <a:xfrm>
            <a:off x="1600200" y="6248206"/>
            <a:ext cx="4572000" cy="365125"/>
          </a:xfrm>
        </p:spPr>
        <p:txBody>
          <a:bodyPr rtlCol="0"/>
          <a:lstStyle/>
          <a:p>
            <a:endParaRPr lang="zh-TW" alt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228600"/>
            <a:ext cx="81534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C170255-3FE8-4465-96B7-D580D6CACFD3}" type="datetime1">
              <a:rPr lang="zh-TW" altLang="en-US" smtClean="0"/>
              <a:t>2014/6/19</a:t>
            </a:fld>
            <a:endParaRPr lang="zh-TW" altLang="en-US"/>
          </a:p>
        </p:txBody>
      </p:sp>
      <p:sp>
        <p:nvSpPr>
          <p:cNvPr id="3" name="頁尾版面配置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zh-TW"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433E34F-6D08-4605-9329-38AF301F766F}"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39752" y="4038600"/>
            <a:ext cx="6624736" cy="1828800"/>
          </a:xfrm>
        </p:spPr>
        <p:txBody>
          <a:bodyPr/>
          <a:lstStyle/>
          <a:p>
            <a:r>
              <a:rPr lang="zh-TW" altLang="en-US" b="1" dirty="0"/>
              <a:t>災害防救法規與地區</a:t>
            </a:r>
            <a:r>
              <a:rPr lang="zh-TW" altLang="en-US" b="1" dirty="0" smtClean="0"/>
              <a:t>災害</a:t>
            </a:r>
            <a:r>
              <a:rPr lang="en-US" altLang="zh-TW" b="1" dirty="0" smtClean="0"/>
              <a:t/>
            </a:r>
            <a:br>
              <a:rPr lang="en-US" altLang="zh-TW" b="1" dirty="0" smtClean="0"/>
            </a:br>
            <a:r>
              <a:rPr lang="zh-TW" altLang="en-US" b="1" dirty="0" smtClean="0"/>
              <a:t>防</a:t>
            </a:r>
            <a:r>
              <a:rPr lang="zh-TW" altLang="en-US" b="1" dirty="0"/>
              <a:t>救計畫之撰擬</a:t>
            </a: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413677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11188" y="2798763"/>
            <a:ext cx="8153400" cy="990600"/>
          </a:xfrm>
        </p:spPr>
        <p:txBody>
          <a:bodyPr>
            <a:normAutofit/>
          </a:bodyPr>
          <a:lstStyle/>
          <a:p>
            <a:r>
              <a:rPr lang="zh-TW" altLang="en-US" b="1" dirty="0" smtClean="0"/>
              <a:t>災害</a:t>
            </a:r>
            <a:r>
              <a:rPr lang="zh-TW" altLang="en-US" b="1" dirty="0"/>
              <a:t>防</a:t>
            </a:r>
            <a:r>
              <a:rPr lang="zh-TW" altLang="en-US" b="1" dirty="0" smtClean="0"/>
              <a:t>救法概述</a:t>
            </a:r>
            <a:endParaRPr lang="zh-TW" altLang="en-US" b="1" dirty="0"/>
          </a:p>
        </p:txBody>
      </p:sp>
      <p:sp>
        <p:nvSpPr>
          <p:cNvPr id="2" name="日期版面配置區 1"/>
          <p:cNvSpPr>
            <a:spLocks noGrp="1"/>
          </p:cNvSpPr>
          <p:nvPr>
            <p:ph type="dt" sz="quarter" idx="10"/>
          </p:nvPr>
        </p:nvSpPr>
        <p:spPr/>
        <p:txBody>
          <a:bodyPr/>
          <a:lstStyle/>
          <a:p>
            <a:pPr>
              <a:defRPr/>
            </a:pPr>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pPr>
              <a:defRPr/>
            </a:pPr>
            <a:fld id="{0CD9CC1A-2644-4127-8F0D-26C8C8905193}" type="slidenum">
              <a:rPr lang="zh-TW" altLang="en-US" smtClean="0"/>
              <a:pPr>
                <a:defRPr/>
              </a:pPr>
              <a:t>10</a:t>
            </a:fld>
            <a:endParaRPr lang="zh-TW" altLang="en-US"/>
          </a:p>
        </p:txBody>
      </p:sp>
    </p:spTree>
    <p:extLst>
      <p:ext uri="{BB962C8B-B14F-4D97-AF65-F5344CB8AC3E}">
        <p14:creationId xmlns:p14="http://schemas.microsoft.com/office/powerpoint/2010/main" val="1156649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441262" cy="244476"/>
          </a:xfrm>
        </p:spPr>
        <p:txBody>
          <a:bodyPr>
            <a:normAutofit fontScale="85000" lnSpcReduction="20000"/>
          </a:bodyPr>
          <a:lstStyle/>
          <a:p>
            <a:fld id="{6433E34F-6D08-4605-9329-38AF301F766F}" type="slidenum">
              <a:rPr lang="zh-TW" altLang="en-US" smtClean="0"/>
              <a:t>11</a:t>
            </a:fld>
            <a:endParaRPr lang="zh-TW" altLang="en-US" dirty="0"/>
          </a:p>
        </p:txBody>
      </p:sp>
      <p:sp>
        <p:nvSpPr>
          <p:cNvPr id="31"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災害防救法概述</a:t>
            </a:r>
            <a:endParaRPr lang="zh-TW" altLang="en-US" sz="3600" b="1" dirty="0">
              <a:latin typeface="微軟正黑體" pitchFamily="34" charset="-120"/>
              <a:ea typeface="微軟正黑體" pitchFamily="34" charset="-120"/>
              <a:cs typeface="华文仿宋"/>
            </a:endParaRPr>
          </a:p>
        </p:txBody>
      </p:sp>
      <p:grpSp>
        <p:nvGrpSpPr>
          <p:cNvPr id="33" name="群組 32"/>
          <p:cNvGrpSpPr/>
          <p:nvPr/>
        </p:nvGrpSpPr>
        <p:grpSpPr>
          <a:xfrm>
            <a:off x="35496" y="2132856"/>
            <a:ext cx="8928992" cy="3733800"/>
            <a:chOff x="35496" y="1905000"/>
            <a:chExt cx="8928992" cy="3733800"/>
          </a:xfrm>
        </p:grpSpPr>
        <p:sp>
          <p:nvSpPr>
            <p:cNvPr id="34" name="AutoShape 3"/>
            <p:cNvSpPr>
              <a:spLocks noChangeArrowheads="1"/>
            </p:cNvSpPr>
            <p:nvPr/>
          </p:nvSpPr>
          <p:spPr bwMode="gray">
            <a:xfrm>
              <a:off x="6876256" y="2730923"/>
              <a:ext cx="2088232" cy="2895600"/>
            </a:xfrm>
            <a:prstGeom prst="chevron">
              <a:avLst>
                <a:gd name="adj" fmla="val 16468"/>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0800000" scaled="1"/>
              <a:tileRect/>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zh-TW" altLang="en-US"/>
            </a:p>
          </p:txBody>
        </p:sp>
        <p:sp>
          <p:nvSpPr>
            <p:cNvPr id="35" name="AutoShape 3"/>
            <p:cNvSpPr>
              <a:spLocks noChangeArrowheads="1"/>
            </p:cNvSpPr>
            <p:nvPr/>
          </p:nvSpPr>
          <p:spPr bwMode="gray">
            <a:xfrm>
              <a:off x="5220072" y="2732070"/>
              <a:ext cx="2058005" cy="2895600"/>
            </a:xfrm>
            <a:prstGeom prst="chevron">
              <a:avLst>
                <a:gd name="adj" fmla="val 16468"/>
              </a:avLst>
            </a:prstGeom>
            <a:gradFill rotWithShape="1">
              <a:gsLst>
                <a:gs pos="0">
                  <a:schemeClr val="accent4">
                    <a:lumMod val="40000"/>
                    <a:lumOff val="60000"/>
                  </a:schemeClr>
                </a:gs>
                <a:gs pos="100000">
                  <a:schemeClr val="accent4">
                    <a:lumMod val="75000"/>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zh-TW" altLang="en-US"/>
            </a:p>
          </p:txBody>
        </p:sp>
        <p:sp>
          <p:nvSpPr>
            <p:cNvPr id="36" name="AutoShape 3"/>
            <p:cNvSpPr>
              <a:spLocks noChangeArrowheads="1"/>
            </p:cNvSpPr>
            <p:nvPr/>
          </p:nvSpPr>
          <p:spPr bwMode="gray">
            <a:xfrm>
              <a:off x="3491879" y="2743200"/>
              <a:ext cx="2088233" cy="2895600"/>
            </a:xfrm>
            <a:prstGeom prst="chevron">
              <a:avLst>
                <a:gd name="adj" fmla="val 16468"/>
              </a:avLst>
            </a:prstGeom>
            <a:gradFill rotWithShape="1">
              <a:gsLst>
                <a:gs pos="0">
                  <a:schemeClr val="accent1">
                    <a:lumMod val="40000"/>
                    <a:lumOff val="60000"/>
                  </a:schemeClr>
                </a:gs>
                <a:gs pos="100000">
                  <a:schemeClr val="accent1">
                    <a:lumMod val="75000"/>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zh-TW" altLang="en-US"/>
            </a:p>
          </p:txBody>
        </p:sp>
        <p:sp>
          <p:nvSpPr>
            <p:cNvPr id="37" name="AutoShape 4"/>
            <p:cNvSpPr>
              <a:spLocks noChangeArrowheads="1"/>
            </p:cNvSpPr>
            <p:nvPr/>
          </p:nvSpPr>
          <p:spPr bwMode="gray">
            <a:xfrm>
              <a:off x="1691680" y="2743200"/>
              <a:ext cx="2128687" cy="2895600"/>
            </a:xfrm>
            <a:prstGeom prst="chevron">
              <a:avLst>
                <a:gd name="adj" fmla="val 17842"/>
              </a:avLst>
            </a:prstGeom>
            <a:gradFill rotWithShape="1">
              <a:gsLst>
                <a:gs pos="0">
                  <a:schemeClr val="accent5">
                    <a:lumMod val="40000"/>
                    <a:lumOff val="60000"/>
                  </a:schemeClr>
                </a:gs>
                <a:gs pos="100000">
                  <a:schemeClr val="accent5">
                    <a:lumMod val="50000"/>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zh-TW" altLang="en-US"/>
            </a:p>
          </p:txBody>
        </p:sp>
        <p:sp>
          <p:nvSpPr>
            <p:cNvPr id="38" name="AutoShape 5"/>
            <p:cNvSpPr>
              <a:spLocks noChangeArrowheads="1"/>
            </p:cNvSpPr>
            <p:nvPr/>
          </p:nvSpPr>
          <p:spPr bwMode="gray">
            <a:xfrm>
              <a:off x="35496" y="2743200"/>
              <a:ext cx="2047774" cy="2895600"/>
            </a:xfrm>
            <a:prstGeom prst="chevron">
              <a:avLst>
                <a:gd name="adj" fmla="val 17842"/>
              </a:avLst>
            </a:prstGeom>
            <a:gradFill rotWithShape="1">
              <a:gsLst>
                <a:gs pos="0">
                  <a:schemeClr val="accent6">
                    <a:lumMod val="40000"/>
                    <a:lumOff val="60000"/>
                  </a:schemeClr>
                </a:gs>
                <a:gs pos="100000">
                  <a:schemeClr val="accent6">
                    <a:lumMod val="50000"/>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zh-TW" altLang="en-US"/>
            </a:p>
          </p:txBody>
        </p:sp>
        <p:sp>
          <p:nvSpPr>
            <p:cNvPr id="39" name="AutoShape 6"/>
            <p:cNvSpPr>
              <a:spLocks noChangeArrowheads="1"/>
            </p:cNvSpPr>
            <p:nvPr/>
          </p:nvSpPr>
          <p:spPr bwMode="gray">
            <a:xfrm>
              <a:off x="107504" y="1905000"/>
              <a:ext cx="1584176" cy="574675"/>
            </a:xfrm>
            <a:prstGeom prst="roundRect">
              <a:avLst>
                <a:gd name="adj" fmla="val 50000"/>
              </a:avLst>
            </a:prstGeom>
            <a:gradFill rotWithShape="1">
              <a:gsLst>
                <a:gs pos="0">
                  <a:schemeClr val="accent6">
                    <a:lumMod val="75000"/>
                  </a:schemeClr>
                </a:gs>
                <a:gs pos="100000">
                  <a:schemeClr val="accent6">
                    <a:lumMod val="75000"/>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en-US" altLang="zh-TW" sz="1600" b="1" dirty="0" smtClean="0">
                  <a:solidFill>
                    <a:schemeClr val="bg1"/>
                  </a:solidFill>
                  <a:ea typeface="新細明體" charset="-120"/>
                </a:rPr>
                <a:t>1945~1965.5</a:t>
              </a:r>
              <a:endParaRPr lang="en-US" altLang="zh-TW" sz="1600" b="1" dirty="0">
                <a:solidFill>
                  <a:schemeClr val="bg1"/>
                </a:solidFill>
                <a:ea typeface="新細明體" charset="-120"/>
              </a:endParaRPr>
            </a:p>
          </p:txBody>
        </p:sp>
        <p:sp>
          <p:nvSpPr>
            <p:cNvPr id="40" name="AutoShape 7"/>
            <p:cNvSpPr>
              <a:spLocks noChangeArrowheads="1"/>
            </p:cNvSpPr>
            <p:nvPr/>
          </p:nvSpPr>
          <p:spPr bwMode="gray">
            <a:xfrm>
              <a:off x="1763688" y="1905000"/>
              <a:ext cx="1656184" cy="574675"/>
            </a:xfrm>
            <a:prstGeom prst="roundRect">
              <a:avLst>
                <a:gd name="adj" fmla="val 50000"/>
              </a:avLst>
            </a:prstGeom>
            <a:gradFill rotWithShape="1">
              <a:gsLst>
                <a:gs pos="0">
                  <a:schemeClr val="accent5">
                    <a:lumMod val="75000"/>
                  </a:schemeClr>
                </a:gs>
                <a:gs pos="100000">
                  <a:schemeClr val="accent5">
                    <a:lumMod val="75000"/>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altLang="zh-TW" sz="1600" b="1" dirty="0" smtClean="0">
                  <a:solidFill>
                    <a:schemeClr val="bg1"/>
                  </a:solidFill>
                  <a:ea typeface="新細明體" charset="-120"/>
                </a:rPr>
                <a:t>1965.5~1994.7</a:t>
              </a:r>
              <a:endParaRPr lang="en-US" altLang="zh-TW" sz="1600" b="1" dirty="0">
                <a:solidFill>
                  <a:schemeClr val="bg1"/>
                </a:solidFill>
                <a:ea typeface="新細明體" charset="-120"/>
              </a:endParaRPr>
            </a:p>
          </p:txBody>
        </p:sp>
        <p:sp>
          <p:nvSpPr>
            <p:cNvPr id="41" name="AutoShape 8"/>
            <p:cNvSpPr>
              <a:spLocks noChangeArrowheads="1"/>
            </p:cNvSpPr>
            <p:nvPr/>
          </p:nvSpPr>
          <p:spPr bwMode="gray">
            <a:xfrm>
              <a:off x="3491881" y="1905000"/>
              <a:ext cx="1656183" cy="574675"/>
            </a:xfrm>
            <a:prstGeom prst="roundRect">
              <a:avLst>
                <a:gd name="adj" fmla="val 50000"/>
              </a:avLst>
            </a:prstGeom>
            <a:gradFill rotWithShape="1">
              <a:gsLst>
                <a:gs pos="0">
                  <a:schemeClr val="accent1">
                    <a:lumMod val="75000"/>
                  </a:schemeClr>
                </a:gs>
                <a:gs pos="100000">
                  <a:schemeClr val="accent1">
                    <a:lumMod val="75000"/>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altLang="zh-TW" sz="1600" b="1" dirty="0">
                  <a:solidFill>
                    <a:schemeClr val="bg1"/>
                  </a:solidFill>
                  <a:ea typeface="新細明體" charset="-120"/>
                </a:rPr>
                <a:t>1994.8~2000.6</a:t>
              </a:r>
            </a:p>
          </p:txBody>
        </p:sp>
        <p:sp>
          <p:nvSpPr>
            <p:cNvPr id="42" name="矩形 41"/>
            <p:cNvSpPr/>
            <p:nvPr/>
          </p:nvSpPr>
          <p:spPr>
            <a:xfrm>
              <a:off x="611560" y="2996953"/>
              <a:ext cx="738664" cy="2448270"/>
            </a:xfrm>
            <a:prstGeom prst="rect">
              <a:avLst/>
            </a:prstGeom>
          </p:spPr>
          <p:txBody>
            <a:bodyPr vert="eaVert" wrap="square">
              <a:spAutoFit/>
            </a:bodyPr>
            <a:lstStyle/>
            <a:p>
              <a:pPr>
                <a:tabLst>
                  <a:tab pos="890588" algn="l"/>
                </a:tabLst>
              </a:pPr>
              <a:r>
                <a:rPr lang="zh-TW" altLang="en-US" b="1" dirty="0"/>
                <a:t>無正式的相關法令與體制時期</a:t>
              </a:r>
            </a:p>
          </p:txBody>
        </p:sp>
        <p:sp>
          <p:nvSpPr>
            <p:cNvPr id="43" name="Oval 16"/>
            <p:cNvSpPr>
              <a:spLocks noChangeArrowheads="1"/>
            </p:cNvSpPr>
            <p:nvPr/>
          </p:nvSpPr>
          <p:spPr bwMode="gray">
            <a:xfrm>
              <a:off x="1403648" y="3140968"/>
              <a:ext cx="864096" cy="2088232"/>
            </a:xfrm>
            <a:prstGeom prst="ellipse">
              <a:avLst/>
            </a:prstGeom>
            <a:gradFill flip="none" rotWithShape="1">
              <a:gsLst>
                <a:gs pos="100000">
                  <a:srgbClr val="FF99CC"/>
                </a:gs>
                <a:gs pos="0">
                  <a:schemeClr val="bg1">
                    <a:lumMod val="95000"/>
                  </a:schemeClr>
                </a:gs>
              </a:gsLst>
              <a:path path="shape">
                <a:fillToRect l="50000" t="50000" r="50000" b="50000"/>
              </a:path>
              <a:tileRect/>
            </a:gradFill>
            <a:ln>
              <a:noFill/>
            </a:ln>
            <a:effectLst/>
          </p:spPr>
          <p:txBody>
            <a:bodyPr vert="eaVert" wrap="none" lIns="3600" tIns="180000" rIns="3600" anchor="ctr"/>
            <a:lstStyle/>
            <a:p>
              <a:r>
                <a:rPr lang="zh-TW" altLang="en-US" b="1" dirty="0" smtClean="0"/>
                <a:t>   白河</a:t>
              </a:r>
              <a:r>
                <a:rPr lang="zh-TW" altLang="en-US" b="1" dirty="0"/>
                <a:t>地震</a:t>
              </a:r>
            </a:p>
          </p:txBody>
        </p:sp>
        <p:sp>
          <p:nvSpPr>
            <p:cNvPr id="44" name="文字方塊 43"/>
            <p:cNvSpPr txBox="1"/>
            <p:nvPr/>
          </p:nvSpPr>
          <p:spPr>
            <a:xfrm>
              <a:off x="1466750" y="3347700"/>
              <a:ext cx="1089026" cy="369332"/>
            </a:xfrm>
            <a:prstGeom prst="rect">
              <a:avLst/>
            </a:prstGeom>
            <a:noFill/>
          </p:spPr>
          <p:txBody>
            <a:bodyPr wrap="square" rtlCol="0">
              <a:spAutoFit/>
            </a:bodyPr>
            <a:lstStyle/>
            <a:p>
              <a:r>
                <a:rPr lang="en-US" altLang="zh-TW" b="1" dirty="0" smtClean="0">
                  <a:latin typeface="+mn-ea"/>
                </a:rPr>
                <a:t>1964</a:t>
              </a:r>
              <a:endParaRPr lang="zh-TW" altLang="en-US" b="1" dirty="0">
                <a:latin typeface="+mn-ea"/>
              </a:endParaRPr>
            </a:p>
          </p:txBody>
        </p:sp>
        <p:sp>
          <p:nvSpPr>
            <p:cNvPr id="45" name="矩形 44"/>
            <p:cNvSpPr/>
            <p:nvPr/>
          </p:nvSpPr>
          <p:spPr>
            <a:xfrm>
              <a:off x="2321168" y="2996952"/>
              <a:ext cx="738664" cy="2448271"/>
            </a:xfrm>
            <a:prstGeom prst="rect">
              <a:avLst/>
            </a:prstGeom>
          </p:spPr>
          <p:txBody>
            <a:bodyPr vert="eaVert" wrap="square">
              <a:spAutoFit/>
            </a:bodyPr>
            <a:lstStyle/>
            <a:p>
              <a:pPr>
                <a:tabLst>
                  <a:tab pos="890588" algn="l"/>
                </a:tabLst>
              </a:pPr>
              <a:r>
                <a:rPr lang="zh-TW" altLang="en-US" b="1" dirty="0"/>
                <a:t>防救天然災害及善後處理辦法時期</a:t>
              </a:r>
            </a:p>
          </p:txBody>
        </p:sp>
        <p:sp>
          <p:nvSpPr>
            <p:cNvPr id="46" name="Oval 16"/>
            <p:cNvSpPr>
              <a:spLocks noChangeArrowheads="1"/>
            </p:cNvSpPr>
            <p:nvPr/>
          </p:nvSpPr>
          <p:spPr bwMode="gray">
            <a:xfrm>
              <a:off x="3131840" y="3129393"/>
              <a:ext cx="945009" cy="2160240"/>
            </a:xfrm>
            <a:prstGeom prst="ellipse">
              <a:avLst/>
            </a:prstGeom>
            <a:gradFill flip="none" rotWithShape="1">
              <a:gsLst>
                <a:gs pos="100000">
                  <a:srgbClr val="FF99CC"/>
                </a:gs>
                <a:gs pos="0">
                  <a:schemeClr val="bg1">
                    <a:lumMod val="95000"/>
                  </a:schemeClr>
                </a:gs>
              </a:gsLst>
              <a:path path="shape">
                <a:fillToRect l="50000" t="50000" r="50000" b="50000"/>
              </a:path>
              <a:tileRect/>
            </a:gradFill>
            <a:ln>
              <a:noFill/>
            </a:ln>
            <a:effectLst/>
          </p:spPr>
          <p:txBody>
            <a:bodyPr vert="eaVert" wrap="none" lIns="3600" tIns="180000" rIns="3600" anchor="ctr"/>
            <a:lstStyle/>
            <a:p>
              <a:r>
                <a:rPr lang="zh-TW" altLang="en-US" b="1" dirty="0" smtClean="0"/>
                <a:t> 洛杉磯</a:t>
              </a:r>
              <a:r>
                <a:rPr lang="zh-TW" altLang="en-US" b="1" dirty="0"/>
                <a:t>大地震</a:t>
              </a:r>
              <a:endParaRPr lang="en-US" altLang="zh-TW" b="1" dirty="0"/>
            </a:p>
            <a:p>
              <a:r>
                <a:rPr lang="zh-TW" altLang="en-US" b="1" dirty="0" smtClean="0"/>
                <a:t> 名古屋</a:t>
              </a:r>
              <a:r>
                <a:rPr lang="zh-TW" altLang="en-US" b="1" dirty="0"/>
                <a:t>空難</a:t>
              </a:r>
            </a:p>
          </p:txBody>
        </p:sp>
        <p:sp>
          <p:nvSpPr>
            <p:cNvPr id="47" name="文字方塊 46"/>
            <p:cNvSpPr txBox="1"/>
            <p:nvPr/>
          </p:nvSpPr>
          <p:spPr>
            <a:xfrm>
              <a:off x="3212754" y="3347700"/>
              <a:ext cx="1089026" cy="369332"/>
            </a:xfrm>
            <a:prstGeom prst="rect">
              <a:avLst/>
            </a:prstGeom>
            <a:noFill/>
          </p:spPr>
          <p:txBody>
            <a:bodyPr wrap="square" rtlCol="0">
              <a:spAutoFit/>
            </a:bodyPr>
            <a:lstStyle/>
            <a:p>
              <a:r>
                <a:rPr lang="en-US" altLang="zh-TW" b="1" dirty="0" smtClean="0">
                  <a:latin typeface="+mn-ea"/>
                </a:rPr>
                <a:t>1994</a:t>
              </a:r>
              <a:endParaRPr lang="zh-TW" altLang="en-US" b="1" dirty="0">
                <a:latin typeface="+mn-ea"/>
              </a:endParaRPr>
            </a:p>
          </p:txBody>
        </p:sp>
        <p:sp>
          <p:nvSpPr>
            <p:cNvPr id="48" name="矩形 47"/>
            <p:cNvSpPr/>
            <p:nvPr/>
          </p:nvSpPr>
          <p:spPr>
            <a:xfrm>
              <a:off x="4283968" y="3129393"/>
              <a:ext cx="461665" cy="2315831"/>
            </a:xfrm>
            <a:prstGeom prst="rect">
              <a:avLst/>
            </a:prstGeom>
          </p:spPr>
          <p:txBody>
            <a:bodyPr vert="eaVert" wrap="square">
              <a:spAutoFit/>
            </a:bodyPr>
            <a:lstStyle/>
            <a:p>
              <a:r>
                <a:rPr lang="zh-TW" altLang="en-US" b="1" dirty="0"/>
                <a:t>災害防救方案時期</a:t>
              </a:r>
            </a:p>
          </p:txBody>
        </p:sp>
        <p:sp>
          <p:nvSpPr>
            <p:cNvPr id="49" name="Oval 16"/>
            <p:cNvSpPr>
              <a:spLocks noChangeArrowheads="1"/>
            </p:cNvSpPr>
            <p:nvPr/>
          </p:nvSpPr>
          <p:spPr bwMode="gray">
            <a:xfrm>
              <a:off x="4932040" y="3140968"/>
              <a:ext cx="844351" cy="2088232"/>
            </a:xfrm>
            <a:prstGeom prst="ellipse">
              <a:avLst/>
            </a:prstGeom>
            <a:gradFill flip="none" rotWithShape="1">
              <a:gsLst>
                <a:gs pos="100000">
                  <a:srgbClr val="FF99CC"/>
                </a:gs>
                <a:gs pos="0">
                  <a:schemeClr val="bg1">
                    <a:lumMod val="95000"/>
                  </a:schemeClr>
                </a:gs>
              </a:gsLst>
              <a:path path="shape">
                <a:fillToRect l="50000" t="50000" r="50000" b="50000"/>
              </a:path>
              <a:tileRect/>
            </a:gradFill>
            <a:ln>
              <a:noFill/>
            </a:ln>
            <a:effectLst/>
          </p:spPr>
          <p:txBody>
            <a:bodyPr vert="eaVert" wrap="none" lIns="3600" tIns="180000" rIns="3600" anchor="ctr"/>
            <a:lstStyle/>
            <a:p>
              <a:r>
                <a:rPr lang="zh-TW" altLang="en-US" b="1" dirty="0" smtClean="0"/>
                <a:t>  集集大地震</a:t>
              </a:r>
              <a:endParaRPr lang="zh-TW" altLang="en-US" b="1" dirty="0"/>
            </a:p>
          </p:txBody>
        </p:sp>
        <p:sp>
          <p:nvSpPr>
            <p:cNvPr id="50" name="文字方塊 49"/>
            <p:cNvSpPr txBox="1"/>
            <p:nvPr/>
          </p:nvSpPr>
          <p:spPr>
            <a:xfrm>
              <a:off x="4983567" y="3384983"/>
              <a:ext cx="1089026" cy="369332"/>
            </a:xfrm>
            <a:prstGeom prst="rect">
              <a:avLst/>
            </a:prstGeom>
            <a:noFill/>
          </p:spPr>
          <p:txBody>
            <a:bodyPr wrap="square" rtlCol="0">
              <a:spAutoFit/>
            </a:bodyPr>
            <a:lstStyle/>
            <a:p>
              <a:r>
                <a:rPr lang="en-US" altLang="zh-TW" b="1" dirty="0" smtClean="0">
                  <a:latin typeface="+mn-ea"/>
                </a:rPr>
                <a:t>1999</a:t>
              </a:r>
              <a:endParaRPr lang="zh-TW" altLang="en-US" b="1" dirty="0">
                <a:latin typeface="+mn-ea"/>
              </a:endParaRPr>
            </a:p>
          </p:txBody>
        </p:sp>
        <p:sp>
          <p:nvSpPr>
            <p:cNvPr id="51" name="AutoShape 8"/>
            <p:cNvSpPr>
              <a:spLocks noChangeArrowheads="1"/>
            </p:cNvSpPr>
            <p:nvPr/>
          </p:nvSpPr>
          <p:spPr bwMode="gray">
            <a:xfrm>
              <a:off x="5241035" y="1905257"/>
              <a:ext cx="1635221" cy="574675"/>
            </a:xfrm>
            <a:prstGeom prst="roundRect">
              <a:avLst>
                <a:gd name="adj" fmla="val 50000"/>
              </a:avLst>
            </a:prstGeom>
            <a:gradFill rotWithShape="1">
              <a:gsLst>
                <a:gs pos="0">
                  <a:schemeClr val="accent4">
                    <a:lumMod val="75000"/>
                  </a:schemeClr>
                </a:gs>
                <a:gs pos="100000">
                  <a:schemeClr val="accent4">
                    <a:lumMod val="75000"/>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altLang="zh-TW" sz="1600" b="1" dirty="0">
                  <a:solidFill>
                    <a:schemeClr val="bg1"/>
                  </a:solidFill>
                  <a:ea typeface="新細明體" charset="-120"/>
                </a:rPr>
                <a:t>2000.7~2009.8</a:t>
              </a:r>
            </a:p>
          </p:txBody>
        </p:sp>
        <p:sp>
          <p:nvSpPr>
            <p:cNvPr id="52" name="矩形 51"/>
            <p:cNvSpPr/>
            <p:nvPr/>
          </p:nvSpPr>
          <p:spPr>
            <a:xfrm>
              <a:off x="5921568" y="3129393"/>
              <a:ext cx="738664" cy="2315831"/>
            </a:xfrm>
            <a:prstGeom prst="rect">
              <a:avLst/>
            </a:prstGeom>
          </p:spPr>
          <p:txBody>
            <a:bodyPr vert="eaVert" wrap="square">
              <a:spAutoFit/>
            </a:bodyPr>
            <a:lstStyle/>
            <a:p>
              <a:r>
                <a:rPr lang="zh-TW" altLang="en-US" b="1" dirty="0"/>
                <a:t>災害防救法頒行與第一適用時期</a:t>
              </a:r>
            </a:p>
          </p:txBody>
        </p:sp>
        <p:sp>
          <p:nvSpPr>
            <p:cNvPr id="53" name="矩形 52"/>
            <p:cNvSpPr/>
            <p:nvPr/>
          </p:nvSpPr>
          <p:spPr>
            <a:xfrm>
              <a:off x="7740352" y="2996952"/>
              <a:ext cx="461665" cy="2497130"/>
            </a:xfrm>
            <a:prstGeom prst="rect">
              <a:avLst/>
            </a:prstGeom>
          </p:spPr>
          <p:txBody>
            <a:bodyPr vert="eaVert" wrap="square">
              <a:spAutoFit/>
            </a:bodyPr>
            <a:lstStyle/>
            <a:p>
              <a:r>
                <a:rPr lang="zh-TW" altLang="en-US" b="1" dirty="0"/>
                <a:t>災害防救法修正強化期</a:t>
              </a:r>
            </a:p>
          </p:txBody>
        </p:sp>
        <p:sp>
          <p:nvSpPr>
            <p:cNvPr id="54" name="Oval 16"/>
            <p:cNvSpPr>
              <a:spLocks noChangeArrowheads="1"/>
            </p:cNvSpPr>
            <p:nvPr/>
          </p:nvSpPr>
          <p:spPr bwMode="gray">
            <a:xfrm>
              <a:off x="6660232" y="3129393"/>
              <a:ext cx="844351" cy="2088232"/>
            </a:xfrm>
            <a:prstGeom prst="ellipse">
              <a:avLst/>
            </a:prstGeom>
            <a:gradFill flip="none" rotWithShape="1">
              <a:gsLst>
                <a:gs pos="100000">
                  <a:srgbClr val="FF99CC"/>
                </a:gs>
                <a:gs pos="0">
                  <a:schemeClr val="bg1">
                    <a:lumMod val="95000"/>
                  </a:schemeClr>
                </a:gs>
              </a:gsLst>
              <a:path path="shape">
                <a:fillToRect l="50000" t="50000" r="50000" b="50000"/>
              </a:path>
              <a:tileRect/>
            </a:gradFill>
            <a:ln>
              <a:noFill/>
            </a:ln>
            <a:effectLst/>
          </p:spPr>
          <p:txBody>
            <a:bodyPr vert="eaVert" wrap="none" lIns="3600" tIns="180000" rIns="3600" anchor="ctr"/>
            <a:lstStyle/>
            <a:p>
              <a:r>
                <a:rPr lang="zh-TW" altLang="en-US" b="1" dirty="0" smtClean="0"/>
                <a:t>  莫拉克颱風</a:t>
              </a:r>
              <a:endParaRPr lang="zh-TW" altLang="en-US" b="1" dirty="0"/>
            </a:p>
          </p:txBody>
        </p:sp>
        <p:sp>
          <p:nvSpPr>
            <p:cNvPr id="55" name="文字方塊 54"/>
            <p:cNvSpPr txBox="1"/>
            <p:nvPr/>
          </p:nvSpPr>
          <p:spPr>
            <a:xfrm>
              <a:off x="6711759" y="3373408"/>
              <a:ext cx="1089026" cy="369332"/>
            </a:xfrm>
            <a:prstGeom prst="rect">
              <a:avLst/>
            </a:prstGeom>
            <a:noFill/>
          </p:spPr>
          <p:txBody>
            <a:bodyPr wrap="square" rtlCol="0">
              <a:spAutoFit/>
            </a:bodyPr>
            <a:lstStyle/>
            <a:p>
              <a:r>
                <a:rPr lang="en-US" altLang="zh-TW" b="1" dirty="0" smtClean="0">
                  <a:latin typeface="+mn-ea"/>
                </a:rPr>
                <a:t>2009</a:t>
              </a:r>
              <a:endParaRPr lang="zh-TW" altLang="en-US" b="1" dirty="0">
                <a:latin typeface="+mn-ea"/>
              </a:endParaRPr>
            </a:p>
          </p:txBody>
        </p:sp>
        <p:sp>
          <p:nvSpPr>
            <p:cNvPr id="56" name="AutoShape 8"/>
            <p:cNvSpPr>
              <a:spLocks noChangeArrowheads="1"/>
            </p:cNvSpPr>
            <p:nvPr/>
          </p:nvSpPr>
          <p:spPr bwMode="gray">
            <a:xfrm>
              <a:off x="6971414" y="1906646"/>
              <a:ext cx="1635221" cy="574675"/>
            </a:xfrm>
            <a:prstGeom prst="roundRect">
              <a:avLst>
                <a:gd name="adj" fmla="val 50000"/>
              </a:avLst>
            </a:prstGeom>
            <a:solidFill>
              <a:schemeClr val="accent2"/>
            </a:soli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altLang="zh-TW" sz="1600" b="1" dirty="0" smtClean="0">
                  <a:solidFill>
                    <a:schemeClr val="bg1"/>
                  </a:solidFill>
                  <a:ea typeface="新細明體" charset="-120"/>
                </a:rPr>
                <a:t>2009.9</a:t>
              </a:r>
              <a:r>
                <a:rPr lang="en-US" altLang="zh-TW" sz="1600" b="1" dirty="0">
                  <a:solidFill>
                    <a:schemeClr val="bg1"/>
                  </a:solidFill>
                  <a:ea typeface="新細明體" charset="-120"/>
                </a:rPr>
                <a:t>~</a:t>
              </a:r>
              <a:r>
                <a:rPr lang="zh-TW" altLang="en-US" sz="1600" b="1" dirty="0">
                  <a:solidFill>
                    <a:schemeClr val="bg1"/>
                  </a:solidFill>
                  <a:latin typeface="+mn-ea"/>
                </a:rPr>
                <a:t>現今</a:t>
              </a:r>
              <a:endParaRPr lang="en-US" altLang="zh-TW" sz="1600" b="1" dirty="0">
                <a:solidFill>
                  <a:schemeClr val="bg1"/>
                </a:solidFill>
                <a:latin typeface="+mn-ea"/>
              </a:endParaRPr>
            </a:p>
          </p:txBody>
        </p:sp>
      </p:grpSp>
      <p:sp>
        <p:nvSpPr>
          <p:cNvPr id="57" name="內容版面配置區 4"/>
          <p:cNvSpPr>
            <a:spLocks noGrp="1"/>
          </p:cNvSpPr>
          <p:nvPr>
            <p:ph sz="quarter" idx="13"/>
          </p:nvPr>
        </p:nvSpPr>
        <p:spPr>
          <a:xfrm>
            <a:off x="612000" y="1556792"/>
            <a:ext cx="8154000" cy="1088912"/>
          </a:xfrm>
        </p:spPr>
        <p:txBody>
          <a:bodyPr>
            <a:noAutofit/>
          </a:bodyPr>
          <a:lstStyle/>
          <a:p>
            <a:pPr marL="358775" indent="-358775">
              <a:buFont typeface="Wingdings" panose="05000000000000000000" pitchFamily="2" charset="2"/>
              <a:buChar char="p"/>
            </a:pPr>
            <a:r>
              <a:rPr lang="zh-TW" altLang="en-US" sz="2800" b="1" dirty="0" smtClean="0"/>
              <a:t>我國</a:t>
            </a:r>
            <a:r>
              <a:rPr lang="zh-TW" altLang="en-US" sz="2800" b="1" dirty="0"/>
              <a:t>災害防救體系演進</a:t>
            </a:r>
            <a:r>
              <a:rPr lang="zh-TW" altLang="en-US" sz="2800" b="1" dirty="0" smtClean="0"/>
              <a:t>歷程</a:t>
            </a:r>
            <a:endParaRPr lang="zh-TW" altLang="en-US" sz="2800" b="1" dirty="0"/>
          </a:p>
        </p:txBody>
      </p:sp>
    </p:spTree>
    <p:extLst>
      <p:ext uri="{BB962C8B-B14F-4D97-AF65-F5344CB8AC3E}">
        <p14:creationId xmlns:p14="http://schemas.microsoft.com/office/powerpoint/2010/main" val="224265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12000" y="1548000"/>
            <a:ext cx="8280480" cy="5193368"/>
          </a:xfrm>
          <a:noFill/>
        </p:spPr>
        <p:txBody>
          <a:bodyPr>
            <a:no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災害防救</a:t>
            </a:r>
            <a:r>
              <a:rPr lang="zh-TW" altLang="en-US" sz="2800" b="1" dirty="0" smtClean="0">
                <a:latin typeface="微軟正黑體" pitchFamily="34" charset="-120"/>
                <a:ea typeface="微軟正黑體" pitchFamily="34" charset="-120"/>
              </a:rPr>
              <a:t>法重點</a:t>
            </a:r>
            <a:r>
              <a:rPr lang="zh-TW" altLang="en-US" sz="2800" b="1" dirty="0">
                <a:latin typeface="微軟正黑體" pitchFamily="34" charset="-120"/>
                <a:ea typeface="微軟正黑體" pitchFamily="34" charset="-120"/>
              </a:rPr>
              <a:t>與特徵</a:t>
            </a:r>
            <a:r>
              <a:rPr lang="zh-TW" altLang="en-US" sz="2800" b="1" dirty="0" smtClean="0">
                <a:latin typeface="微軟正黑體" pitchFamily="34" charset="-120"/>
                <a:ea typeface="微軟正黑體" pitchFamily="34" charset="-120"/>
              </a:rPr>
              <a:t>如下</a:t>
            </a:r>
            <a:r>
              <a:rPr lang="en-US" altLang="zh-TW" sz="2800" b="1" dirty="0" smtClean="0">
                <a:latin typeface="微軟正黑體" pitchFamily="34" charset="-120"/>
                <a:ea typeface="微軟正黑體" pitchFamily="34" charset="-120"/>
              </a:rPr>
              <a:t>:</a:t>
            </a:r>
            <a:endParaRPr lang="zh-TW" altLang="en-US" sz="2800" b="1" dirty="0" smtClean="0">
              <a:latin typeface="+mn-ea"/>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確立三層級與分階段防救的災害防救體系</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明訂各類災害防救工作的主管機關</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各層級設立災害防救會報，並設置專責機構</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單位</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辦理會報決議事項</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為有效應變救災，規定成立各類災害應變組織，亦即災害應變中心（</a:t>
            </a:r>
            <a:r>
              <a:rPr lang="en-US" altLang="zh-TW" sz="2400" dirty="0">
                <a:latin typeface="微軟正黑體" pitchFamily="34" charset="-120"/>
                <a:ea typeface="微軟正黑體" pitchFamily="34" charset="-120"/>
              </a:rPr>
              <a:t>EOC</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normAutofit fontScale="85000" lnSpcReduction="20000"/>
          </a:bodyPr>
          <a:lstStyle/>
          <a:p>
            <a:fld id="{6433E34F-6D08-4605-9329-38AF301F766F}" type="slidenum">
              <a:rPr lang="zh-TW" altLang="en-US" smtClean="0"/>
              <a:t>12</a:t>
            </a:fld>
            <a:endParaRPr lang="zh-TW" altLang="en-US" dirty="0"/>
          </a:p>
        </p:txBody>
      </p:sp>
      <p:sp>
        <p:nvSpPr>
          <p:cNvPr id="3" name="日期版面配置區 2"/>
          <p:cNvSpPr>
            <a:spLocks noGrp="1"/>
          </p:cNvSpPr>
          <p:nvPr>
            <p:ph type="dt" sz="half" idx="10"/>
          </p:nvPr>
        </p:nvSpPr>
        <p:spPr/>
        <p:txBody>
          <a:bodyPr/>
          <a:lstStyle/>
          <a:p>
            <a:endParaRPr lang="zh-TW" altLang="en-US" dirty="0"/>
          </a:p>
        </p:txBody>
      </p:sp>
      <p:sp>
        <p:nvSpPr>
          <p:cNvPr id="5"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a:latin typeface="微軟正黑體" pitchFamily="34" charset="-120"/>
                <a:ea typeface="微軟正黑體" pitchFamily="34" charset="-120"/>
                <a:cs typeface="华文仿宋"/>
              </a:rPr>
              <a:t>災害防救法概述</a:t>
            </a:r>
          </a:p>
        </p:txBody>
      </p:sp>
    </p:spTree>
    <p:extLst>
      <p:ext uri="{BB962C8B-B14F-4D97-AF65-F5344CB8AC3E}">
        <p14:creationId xmlns:p14="http://schemas.microsoft.com/office/powerpoint/2010/main" val="2662490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12000" y="1548000"/>
            <a:ext cx="8280480" cy="5193368"/>
          </a:xfrm>
          <a:noFill/>
        </p:spPr>
        <p:txBody>
          <a:bodyPr>
            <a:no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災害防救</a:t>
            </a:r>
            <a:r>
              <a:rPr lang="zh-TW" altLang="en-US" sz="2800" b="1" dirty="0" smtClean="0">
                <a:latin typeface="微軟正黑體" pitchFamily="34" charset="-120"/>
                <a:ea typeface="微軟正黑體" pitchFamily="34" charset="-120"/>
              </a:rPr>
              <a:t>法重點</a:t>
            </a:r>
            <a:r>
              <a:rPr lang="zh-TW" altLang="en-US" sz="2800" b="1" dirty="0">
                <a:latin typeface="微軟正黑體" pitchFamily="34" charset="-120"/>
                <a:ea typeface="微軟正黑體" pitchFamily="34" charset="-120"/>
              </a:rPr>
              <a:t>與特徵</a:t>
            </a:r>
            <a:r>
              <a:rPr lang="zh-TW" altLang="en-US" sz="2800" b="1" dirty="0" smtClean="0">
                <a:latin typeface="微軟正黑體" pitchFamily="34" charset="-120"/>
                <a:ea typeface="微軟正黑體" pitchFamily="34" charset="-120"/>
              </a:rPr>
              <a:t>如下</a:t>
            </a:r>
            <a:r>
              <a:rPr lang="en-US" altLang="zh-TW" sz="2800" b="1" dirty="0" smtClean="0">
                <a:latin typeface="微軟正黑體" pitchFamily="34" charset="-120"/>
                <a:ea typeface="微軟正黑體" pitchFamily="34" charset="-120"/>
              </a:rPr>
              <a:t>:</a:t>
            </a:r>
            <a:endParaRPr lang="zh-TW" altLang="en-US" sz="2800" b="1" dirty="0" smtClean="0">
              <a:latin typeface="+mn-ea"/>
            </a:endParaRPr>
          </a:p>
          <a:p>
            <a:pPr marL="354013" indent="-261938">
              <a:buFont typeface="Wingdings" panose="05000000000000000000" pitchFamily="2" charset="2"/>
              <a:buChar char="n"/>
            </a:pPr>
            <a:r>
              <a:rPr lang="zh-TW" altLang="en-US" sz="2400" dirty="0" smtClean="0">
                <a:latin typeface="微軟正黑體" pitchFamily="34" charset="-120"/>
                <a:ea typeface="微軟正黑體" pitchFamily="34" charset="-120"/>
              </a:rPr>
              <a:t>規定</a:t>
            </a:r>
            <a:r>
              <a:rPr lang="zh-TW" altLang="en-US" sz="2400" dirty="0">
                <a:latin typeface="微軟正黑體" pitchFamily="34" charset="-120"/>
                <a:ea typeface="微軟正黑體" pitchFamily="34" charset="-120"/>
              </a:rPr>
              <a:t>中央災害防救委員會、中央災害防救業務主管機關、地方政府必須擬定各類災害防救計畫及相關法令</a:t>
            </a:r>
            <a:endParaRPr lang="en-US" altLang="zh-TW" sz="2400" dirty="0">
              <a:latin typeface="微軟正黑體" pitchFamily="34" charset="-120"/>
              <a:ea typeface="微軟正黑體" pitchFamily="34" charset="-120"/>
            </a:endParaRPr>
          </a:p>
          <a:p>
            <a:pPr marL="354013" indent="-261938">
              <a:buFont typeface="Wingdings" panose="05000000000000000000" pitchFamily="2" charset="2"/>
              <a:buChar char="n"/>
            </a:pPr>
            <a:r>
              <a:rPr lang="zh-TW" altLang="en-US" sz="2400" dirty="0">
                <a:latin typeface="微軟正黑體" pitchFamily="34" charset="-120"/>
                <a:ea typeface="微軟正黑體" pitchFamily="34" charset="-120"/>
              </a:rPr>
              <a:t>重視災害防救科技之研發與落實、應用</a:t>
            </a:r>
            <a:endParaRPr lang="en-US" altLang="zh-TW" sz="2400" dirty="0">
              <a:latin typeface="微軟正黑體" pitchFamily="34" charset="-120"/>
              <a:ea typeface="微軟正黑體" pitchFamily="34" charset="-120"/>
            </a:endParaRPr>
          </a:p>
          <a:p>
            <a:pPr marL="354013" indent="-261938">
              <a:buFont typeface="Wingdings" panose="05000000000000000000" pitchFamily="2" charset="2"/>
              <a:buChar char="n"/>
            </a:pPr>
            <a:r>
              <a:rPr lang="zh-TW" altLang="en-US" sz="2400" dirty="0">
                <a:latin typeface="微軟正黑體" pitchFamily="34" charset="-120"/>
                <a:ea typeface="微軟正黑體" pitchFamily="34" charset="-120"/>
              </a:rPr>
              <a:t>強調平時、定期進行災害防救訓練與共同演習</a:t>
            </a:r>
          </a:p>
          <a:p>
            <a:pPr marL="354013" indent="-261938">
              <a:buFont typeface="Wingdings" panose="05000000000000000000" pitchFamily="2" charset="2"/>
              <a:buChar char="n"/>
            </a:pPr>
            <a:r>
              <a:rPr lang="zh-TW" altLang="en-US" sz="2400" dirty="0">
                <a:latin typeface="微軟正黑體" pitchFamily="34" charset="-120"/>
                <a:ea typeface="微軟正黑體" pitchFamily="34" charset="-120"/>
              </a:rPr>
              <a:t>明定各地方政府應訂定相互支援之協定，以及訂有災時徵用民間人員、物品及其相關補償之規定</a:t>
            </a:r>
            <a:endParaRPr lang="en-US" altLang="zh-TW" sz="2400"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normAutofit fontScale="85000" lnSpcReduction="20000"/>
          </a:bodyPr>
          <a:lstStyle/>
          <a:p>
            <a:fld id="{6433E34F-6D08-4605-9329-38AF301F766F}" type="slidenum">
              <a:rPr lang="zh-TW" altLang="en-US" smtClean="0"/>
              <a:t>13</a:t>
            </a:fld>
            <a:endParaRPr lang="zh-TW" altLang="en-US" dirty="0"/>
          </a:p>
        </p:txBody>
      </p:sp>
      <p:sp>
        <p:nvSpPr>
          <p:cNvPr id="3" name="日期版面配置區 2"/>
          <p:cNvSpPr>
            <a:spLocks noGrp="1"/>
          </p:cNvSpPr>
          <p:nvPr>
            <p:ph type="dt" sz="half" idx="10"/>
          </p:nvPr>
        </p:nvSpPr>
        <p:spPr/>
        <p:txBody>
          <a:bodyPr/>
          <a:lstStyle/>
          <a:p>
            <a:endParaRPr lang="zh-TW" altLang="en-US" dirty="0"/>
          </a:p>
        </p:txBody>
      </p:sp>
      <p:sp>
        <p:nvSpPr>
          <p:cNvPr id="5"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a:latin typeface="微軟正黑體" pitchFamily="34" charset="-120"/>
                <a:ea typeface="微軟正黑體" pitchFamily="34" charset="-120"/>
                <a:cs typeface="华文仿宋"/>
              </a:rPr>
              <a:t>災害防救法概述</a:t>
            </a:r>
          </a:p>
        </p:txBody>
      </p:sp>
    </p:spTree>
    <p:extLst>
      <p:ext uri="{BB962C8B-B14F-4D97-AF65-F5344CB8AC3E}">
        <p14:creationId xmlns:p14="http://schemas.microsoft.com/office/powerpoint/2010/main" val="774253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14</a:t>
            </a:fld>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16832"/>
            <a:ext cx="7952052" cy="4608512"/>
          </a:xfrm>
          <a:prstGeom prst="rect">
            <a:avLst/>
          </a:prstGeom>
        </p:spPr>
      </p:pic>
      <p:sp>
        <p:nvSpPr>
          <p:cNvPr id="8" name="Rectangle 3"/>
          <p:cNvSpPr txBox="1">
            <a:spLocks noChangeArrowheads="1"/>
          </p:cNvSpPr>
          <p:nvPr/>
        </p:nvSpPr>
        <p:spPr>
          <a:xfrm>
            <a:off x="612000" y="1548001"/>
            <a:ext cx="7921625" cy="584856"/>
          </a:xfrm>
          <a:prstGeom prst="rect">
            <a:avLst/>
          </a:prstGeom>
        </p:spPr>
        <p:txBody>
          <a:bodyPr vert="horz">
            <a:noAutofit/>
          </a:bodyPr>
          <a:lstStyle>
            <a:lvl1pPr marL="320040" indent="-320040">
              <a:spcBef>
                <a:spcPts val="700"/>
              </a:spcBef>
              <a:buClr>
                <a:schemeClr val="accent2"/>
              </a:buClr>
              <a:buSzPct val="60000"/>
              <a:buFont typeface="Wingdings" pitchFamily="2" charset="2"/>
              <a:buChar char="n"/>
              <a:defRPr kumimoji="0" sz="24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358775" indent="-358775">
              <a:buFont typeface="Wingdings" pitchFamily="2" charset="2"/>
              <a:buChar char="p"/>
            </a:pPr>
            <a:r>
              <a:rPr lang="zh-TW" altLang="en-US" sz="2800" b="1" dirty="0" smtClean="0">
                <a:latin typeface="+mj-ea"/>
                <a:ea typeface="+mj-ea"/>
              </a:rPr>
              <a:t>中央災害防救體系</a:t>
            </a:r>
            <a:endParaRPr lang="zh-TW" altLang="en-US" sz="2800" b="1" dirty="0">
              <a:latin typeface="+mj-ea"/>
              <a:ea typeface="+mj-ea"/>
            </a:endParaRPr>
          </a:p>
        </p:txBody>
      </p:sp>
      <p:sp>
        <p:nvSpPr>
          <p:cNvPr id="9"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a:latin typeface="微軟正黑體" pitchFamily="34" charset="-120"/>
                <a:ea typeface="微軟正黑體" pitchFamily="34" charset="-120"/>
                <a:cs typeface="华文仿宋"/>
              </a:rPr>
              <a:t>災害防救法概述</a:t>
            </a:r>
          </a:p>
        </p:txBody>
      </p:sp>
    </p:spTree>
    <p:extLst>
      <p:ext uri="{BB962C8B-B14F-4D97-AF65-F5344CB8AC3E}">
        <p14:creationId xmlns:p14="http://schemas.microsoft.com/office/powerpoint/2010/main" val="241576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15</a:t>
            </a:fld>
            <a:endParaRPr lang="zh-TW" altLang="en-US" dirty="0"/>
          </a:p>
        </p:txBody>
      </p:sp>
      <p:pic>
        <p:nvPicPr>
          <p:cNvPr id="7" name="Picture 2" descr="http://www.cdprc.ey.gov.tw/Upload/UserFiles/ct/ct_or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097344"/>
            <a:ext cx="6637324" cy="442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612000" y="1548001"/>
            <a:ext cx="7921625" cy="584856"/>
          </a:xfrm>
          <a:prstGeom prst="rect">
            <a:avLst/>
          </a:prstGeom>
        </p:spPr>
        <p:txBody>
          <a:bodyPr vert="horz">
            <a:noAutofit/>
          </a:bodyPr>
          <a:lstStyle>
            <a:lvl1pPr marL="320040" indent="-320040">
              <a:spcBef>
                <a:spcPts val="700"/>
              </a:spcBef>
              <a:buClr>
                <a:schemeClr val="accent2"/>
              </a:buClr>
              <a:buSzPct val="60000"/>
              <a:buFont typeface="Wingdings" pitchFamily="2" charset="2"/>
              <a:buChar char="n"/>
              <a:defRPr kumimoji="0" sz="24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358775" indent="-358775">
              <a:buFont typeface="Wingdings" pitchFamily="2" charset="2"/>
              <a:buChar char="p"/>
            </a:pPr>
            <a:r>
              <a:rPr lang="zh-TW" altLang="en-US" sz="2800" b="1" dirty="0" smtClean="0">
                <a:latin typeface="+mj-ea"/>
                <a:ea typeface="+mj-ea"/>
              </a:rPr>
              <a:t>中央至地方災害防救體系</a:t>
            </a:r>
            <a:endParaRPr lang="zh-TW" altLang="en-US" sz="2800" b="1" dirty="0">
              <a:latin typeface="+mj-ea"/>
              <a:ea typeface="+mj-ea"/>
            </a:endParaRPr>
          </a:p>
        </p:txBody>
      </p:sp>
      <p:sp>
        <p:nvSpPr>
          <p:cNvPr id="9"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a:latin typeface="微軟正黑體" pitchFamily="34" charset="-120"/>
                <a:ea typeface="微軟正黑體" pitchFamily="34" charset="-120"/>
                <a:cs typeface="华文仿宋"/>
              </a:rPr>
              <a:t>災害防救法概述</a:t>
            </a:r>
          </a:p>
        </p:txBody>
      </p:sp>
    </p:spTree>
    <p:extLst>
      <p:ext uri="{BB962C8B-B14F-4D97-AF65-F5344CB8AC3E}">
        <p14:creationId xmlns:p14="http://schemas.microsoft.com/office/powerpoint/2010/main" val="78061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16</a:t>
            </a:fld>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1720198248"/>
              </p:ext>
            </p:extLst>
          </p:nvPr>
        </p:nvGraphicFramePr>
        <p:xfrm>
          <a:off x="740872" y="2253429"/>
          <a:ext cx="7791568" cy="3551835"/>
        </p:xfrm>
        <a:graphic>
          <a:graphicData uri="http://schemas.openxmlformats.org/drawingml/2006/table">
            <a:tbl>
              <a:tblPr firstRow="1" bandRow="1">
                <a:tableStyleId>{7DF18680-E054-41AD-8BC1-D1AEF772440D}</a:tableStyleId>
              </a:tblPr>
              <a:tblGrid>
                <a:gridCol w="4896543"/>
                <a:gridCol w="2895025"/>
              </a:tblGrid>
              <a:tr h="564063">
                <a:tc>
                  <a:txBody>
                    <a:bodyPr/>
                    <a:lstStyle/>
                    <a:p>
                      <a:pPr algn="ctr">
                        <a:spcAft>
                          <a:spcPts val="0"/>
                        </a:spcAft>
                        <a:tabLst>
                          <a:tab pos="723900" algn="l"/>
                        </a:tabLst>
                      </a:pPr>
                      <a:r>
                        <a:rPr lang="zh-TW" sz="2400" b="1" kern="100" dirty="0" smtClean="0">
                          <a:effectLst>
                            <a:outerShdw blurRad="38100" dist="38100" dir="2700000" algn="tl">
                              <a:srgbClr val="000000">
                                <a:alpha val="43137"/>
                              </a:srgbClr>
                            </a:outerShdw>
                          </a:effectLst>
                        </a:rPr>
                        <a:t>災害</a:t>
                      </a:r>
                      <a:endParaRPr lang="zh-TW" sz="2400" b="1"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tc>
                <a:tc>
                  <a:txBody>
                    <a:bodyPr/>
                    <a:lstStyle/>
                    <a:p>
                      <a:pPr algn="ctr">
                        <a:spcAft>
                          <a:spcPts val="0"/>
                        </a:spcAft>
                      </a:pPr>
                      <a:r>
                        <a:rPr lang="zh-TW" sz="2400" b="1" kern="100" dirty="0">
                          <a:effectLst>
                            <a:outerShdw blurRad="38100" dist="38100" dir="2700000" algn="tl">
                              <a:srgbClr val="000000">
                                <a:alpha val="43137"/>
                              </a:srgbClr>
                            </a:outerShdw>
                          </a:effectLst>
                        </a:rPr>
                        <a:t>中央業務</a:t>
                      </a:r>
                      <a:r>
                        <a:rPr lang="zh-TW" sz="2400" b="1" kern="100" dirty="0" smtClean="0">
                          <a:effectLst>
                            <a:outerShdw blurRad="38100" dist="38100" dir="2700000" algn="tl">
                              <a:srgbClr val="000000">
                                <a:alpha val="43137"/>
                              </a:srgbClr>
                            </a:outerShdw>
                          </a:effectLst>
                        </a:rPr>
                        <a:t>主管機關</a:t>
                      </a:r>
                      <a:endParaRPr lang="zh-TW" sz="2400" b="1" kern="100" dirty="0">
                        <a:solidFill>
                          <a:schemeClr val="bg1"/>
                        </a:solidFill>
                        <a:effectLst>
                          <a:outerShdw blurRad="38100" dist="38100" dir="2700000" algn="tl">
                            <a:srgbClr val="000000">
                              <a:alpha val="43137"/>
                            </a:srgbClr>
                          </a:outerShdw>
                        </a:effectLst>
                        <a:latin typeface="Calibri"/>
                        <a:ea typeface="新細明體"/>
                        <a:cs typeface="Times New Roman"/>
                      </a:endParaRPr>
                    </a:p>
                  </a:txBody>
                  <a:tcPr marL="68580" marR="68580" marT="0" marB="0" anchor="ctr"/>
                </a:tc>
              </a:tr>
              <a:tr h="564063">
                <a:tc>
                  <a:txBody>
                    <a:bodyPr/>
                    <a:lstStyle/>
                    <a:p>
                      <a:pPr>
                        <a:spcAft>
                          <a:spcPts val="0"/>
                        </a:spcAft>
                      </a:pPr>
                      <a:r>
                        <a:rPr lang="zh-TW" sz="2400" b="0" kern="100" dirty="0">
                          <a:effectLst/>
                        </a:rPr>
                        <a:t>風災、震災</a:t>
                      </a:r>
                      <a:r>
                        <a:rPr lang="zh-TW" sz="2400" b="0" kern="100" dirty="0" smtClean="0">
                          <a:effectLst/>
                        </a:rPr>
                        <a:t>、火災</a:t>
                      </a:r>
                      <a:r>
                        <a:rPr lang="zh-TW" sz="2400" b="0" kern="100" dirty="0">
                          <a:effectLst/>
                        </a:rPr>
                        <a:t>、爆炸災害</a:t>
                      </a:r>
                      <a:endParaRPr lang="zh-TW" sz="2400" b="0" kern="100" dirty="0">
                        <a:solidFill>
                          <a:srgbClr val="C00000"/>
                        </a:solidFill>
                        <a:effectLst/>
                        <a:latin typeface="Calibri"/>
                        <a:ea typeface="新細明體"/>
                        <a:cs typeface="Times New Roman"/>
                      </a:endParaRPr>
                    </a:p>
                  </a:txBody>
                  <a:tcPr marL="68580" marR="68580" marT="0" marB="0" anchor="ctr"/>
                </a:tc>
                <a:tc>
                  <a:txBody>
                    <a:bodyPr/>
                    <a:lstStyle/>
                    <a:p>
                      <a:pPr algn="ctr">
                        <a:spcAft>
                          <a:spcPts val="0"/>
                        </a:spcAft>
                      </a:pPr>
                      <a:r>
                        <a:rPr lang="zh-TW" sz="2400" b="0" kern="100">
                          <a:effectLst/>
                        </a:rPr>
                        <a:t>內政部</a:t>
                      </a:r>
                      <a:endParaRPr lang="zh-TW" sz="2400" b="0" kern="100">
                        <a:effectLst/>
                        <a:latin typeface="Calibri"/>
                        <a:ea typeface="新細明體"/>
                        <a:cs typeface="Times New Roman"/>
                      </a:endParaRPr>
                    </a:p>
                  </a:txBody>
                  <a:tcPr marL="68580" marR="68580" marT="0" marB="0" anchor="ctr"/>
                </a:tc>
              </a:tr>
              <a:tr h="564063">
                <a:tc>
                  <a:txBody>
                    <a:bodyPr/>
                    <a:lstStyle/>
                    <a:p>
                      <a:pPr>
                        <a:spcAft>
                          <a:spcPts val="0"/>
                        </a:spcAft>
                      </a:pPr>
                      <a:r>
                        <a:rPr lang="zh-TW" sz="2400" b="0" kern="100" dirty="0">
                          <a:effectLst/>
                        </a:rPr>
                        <a:t>水災、旱災、公用氣體與油料</a:t>
                      </a:r>
                      <a:r>
                        <a:rPr lang="zh-TW" sz="2400" b="0" kern="100" dirty="0" smtClean="0">
                          <a:effectLst/>
                        </a:rPr>
                        <a:t>管線、</a:t>
                      </a:r>
                      <a:r>
                        <a:rPr lang="zh-TW" sz="2400" b="0" kern="100" dirty="0">
                          <a:effectLst/>
                        </a:rPr>
                        <a:t>輸電路</a:t>
                      </a:r>
                      <a:r>
                        <a:rPr lang="zh-TW" sz="2400" b="0" kern="100" dirty="0" smtClean="0">
                          <a:effectLst/>
                        </a:rPr>
                        <a:t>災害</a:t>
                      </a:r>
                      <a:r>
                        <a:rPr lang="zh-TW" altLang="en-US" sz="2400" b="0" kern="100" dirty="0" smtClean="0">
                          <a:effectLst/>
                        </a:rPr>
                        <a:t>、礦災</a:t>
                      </a:r>
                      <a:endParaRPr lang="zh-TW" sz="2400" b="0" kern="100" dirty="0">
                        <a:solidFill>
                          <a:srgbClr val="C00000"/>
                        </a:solidFill>
                        <a:effectLst/>
                        <a:latin typeface="Calibri"/>
                        <a:ea typeface="新細明體"/>
                        <a:cs typeface="Times New Roman"/>
                      </a:endParaRPr>
                    </a:p>
                  </a:txBody>
                  <a:tcPr marL="68580" marR="68580" marT="0" marB="0" anchor="ctr"/>
                </a:tc>
                <a:tc>
                  <a:txBody>
                    <a:bodyPr/>
                    <a:lstStyle/>
                    <a:p>
                      <a:pPr algn="ctr">
                        <a:spcAft>
                          <a:spcPts val="0"/>
                        </a:spcAft>
                      </a:pPr>
                      <a:r>
                        <a:rPr lang="zh-TW" sz="2400" b="0" kern="100" dirty="0">
                          <a:effectLst/>
                        </a:rPr>
                        <a:t>經濟部</a:t>
                      </a:r>
                      <a:endParaRPr lang="zh-TW" sz="2400" b="0" kern="100" dirty="0">
                        <a:effectLst/>
                        <a:latin typeface="Calibri"/>
                        <a:ea typeface="新細明體"/>
                        <a:cs typeface="Times New Roman"/>
                      </a:endParaRPr>
                    </a:p>
                  </a:txBody>
                  <a:tcPr marL="68580" marR="68580" marT="0" marB="0" anchor="ctr"/>
                </a:tc>
              </a:tr>
              <a:tr h="564063">
                <a:tc>
                  <a:txBody>
                    <a:bodyPr/>
                    <a:lstStyle/>
                    <a:p>
                      <a:pPr>
                        <a:spcAft>
                          <a:spcPts val="0"/>
                        </a:spcAft>
                      </a:pPr>
                      <a:r>
                        <a:rPr lang="zh-TW" sz="2400" b="0" kern="100" dirty="0">
                          <a:effectLst/>
                        </a:rPr>
                        <a:t>寒害、土石流</a:t>
                      </a:r>
                      <a:r>
                        <a:rPr lang="zh-TW" sz="2400" b="0" kern="100" dirty="0" smtClean="0">
                          <a:effectLst/>
                        </a:rPr>
                        <a:t>災害</a:t>
                      </a:r>
                      <a:r>
                        <a:rPr lang="zh-TW" altLang="en-US" sz="2400" b="0" kern="100" dirty="0" smtClean="0">
                          <a:effectLst/>
                        </a:rPr>
                        <a:t>、森林火災</a:t>
                      </a:r>
                      <a:endParaRPr lang="zh-TW" sz="2400" b="0" kern="100" dirty="0">
                        <a:solidFill>
                          <a:srgbClr val="C00000"/>
                        </a:solidFill>
                        <a:effectLst/>
                        <a:latin typeface="Calibri"/>
                        <a:ea typeface="新細明體"/>
                        <a:cs typeface="Times New Roman"/>
                      </a:endParaRPr>
                    </a:p>
                  </a:txBody>
                  <a:tcPr marL="68580" marR="68580" marT="0" marB="0" anchor="ctr"/>
                </a:tc>
                <a:tc>
                  <a:txBody>
                    <a:bodyPr/>
                    <a:lstStyle/>
                    <a:p>
                      <a:pPr algn="ctr">
                        <a:spcAft>
                          <a:spcPts val="0"/>
                        </a:spcAft>
                      </a:pPr>
                      <a:r>
                        <a:rPr lang="zh-TW" altLang="en-US" sz="2400" b="0" kern="100" dirty="0" smtClean="0">
                          <a:effectLst/>
                        </a:rPr>
                        <a:t>行政院</a:t>
                      </a:r>
                      <a:r>
                        <a:rPr lang="zh-TW" sz="2400" b="0" kern="100" dirty="0" smtClean="0">
                          <a:effectLst/>
                        </a:rPr>
                        <a:t>農</a:t>
                      </a:r>
                      <a:r>
                        <a:rPr lang="zh-TW" altLang="en-US" sz="2400" b="0" kern="100" dirty="0" smtClean="0">
                          <a:effectLst/>
                        </a:rPr>
                        <a:t>業</a:t>
                      </a:r>
                      <a:r>
                        <a:rPr lang="zh-TW" sz="2400" b="0" kern="100" dirty="0" smtClean="0">
                          <a:effectLst/>
                        </a:rPr>
                        <a:t>委</a:t>
                      </a:r>
                      <a:r>
                        <a:rPr lang="zh-TW" altLang="en-US" sz="2400" b="0" kern="100" dirty="0" smtClean="0">
                          <a:effectLst/>
                        </a:rPr>
                        <a:t>員</a:t>
                      </a:r>
                      <a:r>
                        <a:rPr lang="zh-TW" sz="2400" b="0" kern="100" dirty="0" smtClean="0">
                          <a:effectLst/>
                        </a:rPr>
                        <a:t>會</a:t>
                      </a:r>
                      <a:endParaRPr lang="zh-TW" sz="2400" b="0" kern="100" dirty="0">
                        <a:effectLst/>
                        <a:latin typeface="Calibri"/>
                        <a:ea typeface="新細明體"/>
                        <a:cs typeface="Times New Roman"/>
                      </a:endParaRPr>
                    </a:p>
                  </a:txBody>
                  <a:tcPr marL="68580" marR="68580" marT="0" marB="0" anchor="ctr"/>
                </a:tc>
              </a:tr>
              <a:tr h="564063">
                <a:tc>
                  <a:txBody>
                    <a:bodyPr/>
                    <a:lstStyle/>
                    <a:p>
                      <a:pPr>
                        <a:spcAft>
                          <a:spcPts val="0"/>
                        </a:spcAft>
                      </a:pPr>
                      <a:r>
                        <a:rPr lang="zh-TW" sz="2400" b="0" kern="100" dirty="0">
                          <a:effectLst/>
                        </a:rPr>
                        <a:t>空難、</a:t>
                      </a:r>
                      <a:r>
                        <a:rPr lang="zh-TW" sz="2400" b="0" kern="100" dirty="0" smtClean="0">
                          <a:effectLst/>
                        </a:rPr>
                        <a:t>海難</a:t>
                      </a:r>
                      <a:r>
                        <a:rPr lang="zh-TW" altLang="en-US" sz="2400" b="0" kern="100" dirty="0" smtClean="0">
                          <a:effectLst/>
                        </a:rPr>
                        <a:t>、</a:t>
                      </a:r>
                      <a:r>
                        <a:rPr lang="zh-TW" sz="2400" b="0" kern="100" dirty="0" smtClean="0">
                          <a:effectLst/>
                        </a:rPr>
                        <a:t>陸上</a:t>
                      </a:r>
                      <a:r>
                        <a:rPr lang="zh-TW" sz="2400" b="0" kern="100" dirty="0">
                          <a:effectLst/>
                        </a:rPr>
                        <a:t>交通事故</a:t>
                      </a:r>
                      <a:endParaRPr lang="zh-TW" sz="2400" b="0" kern="100" dirty="0">
                        <a:solidFill>
                          <a:srgbClr val="C00000"/>
                        </a:solidFill>
                        <a:effectLst/>
                        <a:latin typeface="Calibri"/>
                        <a:ea typeface="新細明體"/>
                        <a:cs typeface="Times New Roman"/>
                      </a:endParaRPr>
                    </a:p>
                  </a:txBody>
                  <a:tcPr marL="68580" marR="68580" marT="0" marB="0" anchor="ctr"/>
                </a:tc>
                <a:tc>
                  <a:txBody>
                    <a:bodyPr/>
                    <a:lstStyle/>
                    <a:p>
                      <a:pPr algn="ctr">
                        <a:spcAft>
                          <a:spcPts val="0"/>
                        </a:spcAft>
                      </a:pPr>
                      <a:r>
                        <a:rPr lang="zh-TW" sz="2400" b="0" kern="100" dirty="0">
                          <a:effectLst/>
                        </a:rPr>
                        <a:t>交通部</a:t>
                      </a:r>
                      <a:endParaRPr lang="zh-TW" sz="2400" b="0" kern="100" dirty="0">
                        <a:effectLst/>
                        <a:latin typeface="Calibri"/>
                        <a:ea typeface="新細明體"/>
                        <a:cs typeface="Times New Roman"/>
                      </a:endParaRPr>
                    </a:p>
                  </a:txBody>
                  <a:tcPr marL="68580" marR="68580" marT="0" marB="0" anchor="ctr"/>
                </a:tc>
              </a:tr>
              <a:tr h="564063">
                <a:tc>
                  <a:txBody>
                    <a:bodyPr/>
                    <a:lstStyle/>
                    <a:p>
                      <a:pPr>
                        <a:spcAft>
                          <a:spcPts val="0"/>
                        </a:spcAft>
                      </a:pPr>
                      <a:r>
                        <a:rPr lang="zh-TW" sz="2400" b="0" kern="100" dirty="0">
                          <a:effectLst/>
                        </a:rPr>
                        <a:t>毒性化學物質災害</a:t>
                      </a:r>
                      <a:endParaRPr lang="zh-TW" sz="2400" b="0" kern="100" dirty="0">
                        <a:solidFill>
                          <a:srgbClr val="C00000"/>
                        </a:solidFill>
                        <a:effectLst/>
                        <a:latin typeface="Calibri"/>
                        <a:ea typeface="新細明體"/>
                        <a:cs typeface="Times New Roman"/>
                      </a:endParaRPr>
                    </a:p>
                  </a:txBody>
                  <a:tcPr marL="68580" marR="68580" marT="0" marB="0" anchor="ctr"/>
                </a:tc>
                <a:tc>
                  <a:txBody>
                    <a:bodyPr/>
                    <a:lstStyle/>
                    <a:p>
                      <a:pPr algn="ctr">
                        <a:spcAft>
                          <a:spcPts val="0"/>
                        </a:spcAft>
                      </a:pPr>
                      <a:r>
                        <a:rPr lang="zh-TW" altLang="en-US" sz="2400" b="0" kern="100" dirty="0" smtClean="0">
                          <a:effectLst/>
                        </a:rPr>
                        <a:t>行政院環境保護署</a:t>
                      </a:r>
                      <a:endParaRPr lang="zh-TW" sz="2400" b="0" kern="100" dirty="0">
                        <a:effectLst/>
                        <a:latin typeface="Calibri"/>
                        <a:ea typeface="新細明體"/>
                        <a:cs typeface="Times New Roman"/>
                      </a:endParaRPr>
                    </a:p>
                  </a:txBody>
                  <a:tcPr marL="68580" marR="68580" marT="0" marB="0" anchor="ctr"/>
                </a:tc>
              </a:tr>
            </a:tbl>
          </a:graphicData>
        </a:graphic>
      </p:graphicFrame>
      <p:sp>
        <p:nvSpPr>
          <p:cNvPr id="6"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a:latin typeface="微軟正黑體" pitchFamily="34" charset="-120"/>
                <a:ea typeface="微軟正黑體" pitchFamily="34" charset="-120"/>
                <a:cs typeface="华文仿宋"/>
              </a:rPr>
              <a:t>災害防救法概述</a:t>
            </a:r>
          </a:p>
        </p:txBody>
      </p:sp>
      <p:sp>
        <p:nvSpPr>
          <p:cNvPr id="8" name="Rectangle 3"/>
          <p:cNvSpPr txBox="1">
            <a:spLocks noChangeArrowheads="1"/>
          </p:cNvSpPr>
          <p:nvPr/>
        </p:nvSpPr>
        <p:spPr>
          <a:xfrm>
            <a:off x="612000" y="1548001"/>
            <a:ext cx="7921625" cy="584856"/>
          </a:xfrm>
          <a:prstGeom prst="rect">
            <a:avLst/>
          </a:prstGeom>
        </p:spPr>
        <p:txBody>
          <a:bodyPr vert="horz">
            <a:noAutofit/>
          </a:bodyPr>
          <a:lstStyle>
            <a:lvl1pPr marL="320040" indent="-320040">
              <a:spcBef>
                <a:spcPts val="700"/>
              </a:spcBef>
              <a:buClr>
                <a:schemeClr val="accent2"/>
              </a:buClr>
              <a:buSzPct val="60000"/>
              <a:buFont typeface="Wingdings" pitchFamily="2" charset="2"/>
              <a:buChar char="n"/>
              <a:defRPr kumimoji="0" sz="24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marL="358775" indent="-358775">
              <a:buFont typeface="Wingdings" pitchFamily="2" charset="2"/>
              <a:buChar char="p"/>
            </a:pPr>
            <a:r>
              <a:rPr lang="zh-TW" altLang="en-US" sz="2800" b="1" dirty="0" smtClean="0">
                <a:latin typeface="微軟正黑體" pitchFamily="34" charset="-120"/>
                <a:ea typeface="微軟正黑體" pitchFamily="34" charset="-120"/>
              </a:rPr>
              <a:t>明</a:t>
            </a:r>
            <a:r>
              <a:rPr lang="zh-TW" altLang="en-US" sz="2800" b="1" dirty="0">
                <a:latin typeface="微軟正黑體" pitchFamily="34" charset="-120"/>
                <a:ea typeface="微軟正黑體" pitchFamily="34" charset="-120"/>
              </a:rPr>
              <a:t>訂各類災害防救工作的</a:t>
            </a:r>
            <a:r>
              <a:rPr lang="zh-TW" altLang="en-US" sz="2800" b="1" dirty="0" smtClean="0">
                <a:latin typeface="微軟正黑體" pitchFamily="34" charset="-120"/>
                <a:ea typeface="微軟正黑體" pitchFamily="34" charset="-120"/>
              </a:rPr>
              <a:t>主管機關</a:t>
            </a:r>
            <a:endParaRPr lang="en-US" altLang="zh-TW"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669948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11188" y="2798763"/>
            <a:ext cx="8153400" cy="990600"/>
          </a:xfrm>
        </p:spPr>
        <p:txBody>
          <a:bodyPr>
            <a:normAutofit/>
          </a:bodyPr>
          <a:lstStyle/>
          <a:p>
            <a:r>
              <a:rPr lang="zh-TW" altLang="en-US" b="1" dirty="0" smtClean="0"/>
              <a:t>災害</a:t>
            </a:r>
            <a:r>
              <a:rPr lang="zh-TW" altLang="en-US" b="1" dirty="0"/>
              <a:t>防</a:t>
            </a:r>
            <a:r>
              <a:rPr lang="zh-TW" altLang="en-US" b="1" dirty="0" smtClean="0"/>
              <a:t>救計畫概述</a:t>
            </a:r>
            <a:endParaRPr lang="zh-TW" altLang="en-US" b="1" dirty="0"/>
          </a:p>
        </p:txBody>
      </p:sp>
      <p:sp>
        <p:nvSpPr>
          <p:cNvPr id="2" name="日期版面配置區 1"/>
          <p:cNvSpPr>
            <a:spLocks noGrp="1"/>
          </p:cNvSpPr>
          <p:nvPr>
            <p:ph type="dt" sz="quarter" idx="10"/>
          </p:nvPr>
        </p:nvSpPr>
        <p:spPr/>
        <p:txBody>
          <a:bodyPr/>
          <a:lstStyle/>
          <a:p>
            <a:pPr>
              <a:defRPr/>
            </a:pPr>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pPr>
              <a:defRPr/>
            </a:pPr>
            <a:fld id="{0CD9CC1A-2644-4127-8F0D-26C8C8905193}" type="slidenum">
              <a:rPr lang="zh-TW" altLang="en-US" smtClean="0"/>
              <a:pPr>
                <a:defRPr/>
              </a:pPr>
              <a:t>17</a:t>
            </a:fld>
            <a:endParaRPr lang="zh-TW" altLang="en-US"/>
          </a:p>
        </p:txBody>
      </p:sp>
    </p:spTree>
    <p:extLst>
      <p:ext uri="{BB962C8B-B14F-4D97-AF65-F5344CB8AC3E}">
        <p14:creationId xmlns:p14="http://schemas.microsoft.com/office/powerpoint/2010/main" val="4240705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災害防救計畫概述</a:t>
            </a:r>
            <a:endParaRPr lang="zh-TW" altLang="en-US" sz="3600" b="1" dirty="0">
              <a:latin typeface="微軟正黑體" pitchFamily="34" charset="-120"/>
              <a:ea typeface="微軟正黑體" pitchFamily="34" charset="-120"/>
              <a:cs typeface="华文仿宋"/>
            </a:endParaRPr>
          </a:p>
        </p:txBody>
      </p:sp>
      <p:sp>
        <p:nvSpPr>
          <p:cNvPr id="19461" name="內容版面配置區 4"/>
          <p:cNvSpPr>
            <a:spLocks noGrp="1"/>
          </p:cNvSpPr>
          <p:nvPr>
            <p:ph sz="quarter" idx="13"/>
          </p:nvPr>
        </p:nvSpPr>
        <p:spPr>
          <a:xfrm>
            <a:off x="612000" y="1548000"/>
            <a:ext cx="8154000" cy="4824536"/>
          </a:xfrm>
        </p:spPr>
        <p:txBody>
          <a:bodyPr>
            <a:normAutofit/>
          </a:bodyPr>
          <a:lstStyle/>
          <a:p>
            <a:pPr marL="358775" indent="-358775">
              <a:buFont typeface="Wingdings" panose="05000000000000000000" pitchFamily="2" charset="2"/>
              <a:buChar char="p"/>
            </a:pPr>
            <a:r>
              <a:rPr lang="zh-TW" altLang="en-US" sz="2800" b="1" dirty="0" smtClean="0">
                <a:latin typeface="微軟正黑體" pitchFamily="34" charset="-120"/>
                <a:ea typeface="微軟正黑體" pitchFamily="34" charset="-120"/>
              </a:rPr>
              <a:t>根據災害防救法第二條，災害</a:t>
            </a:r>
            <a:r>
              <a:rPr lang="zh-TW" altLang="en-US" sz="2800" b="1" dirty="0">
                <a:latin typeface="微軟正黑體" pitchFamily="34" charset="-120"/>
                <a:ea typeface="微軟正黑體" pitchFamily="34" charset="-120"/>
              </a:rPr>
              <a:t>防救計畫：指災害防救基本計畫、災害防救業務計畫及地區</a:t>
            </a:r>
            <a:r>
              <a:rPr lang="zh-TW" altLang="en-US" sz="2800" b="1" dirty="0" smtClean="0">
                <a:latin typeface="微軟正黑體" pitchFamily="34" charset="-120"/>
                <a:ea typeface="微軟正黑體" pitchFamily="34" charset="-120"/>
              </a:rPr>
              <a:t>災害防</a:t>
            </a:r>
            <a:r>
              <a:rPr lang="zh-TW" altLang="en-US" sz="2800" b="1" dirty="0">
                <a:latin typeface="微軟正黑體" pitchFamily="34" charset="-120"/>
                <a:ea typeface="微軟正黑體" pitchFamily="34" charset="-120"/>
              </a:rPr>
              <a:t>救</a:t>
            </a:r>
            <a:r>
              <a:rPr lang="zh-TW" altLang="en-US" sz="2800" b="1" dirty="0" smtClean="0">
                <a:latin typeface="微軟正黑體" pitchFamily="34" charset="-120"/>
                <a:ea typeface="微軟正黑體" pitchFamily="34" charset="-120"/>
              </a:rPr>
              <a:t>計畫</a:t>
            </a:r>
            <a:endParaRPr lang="en-US" altLang="zh-TW" sz="2800" b="1"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災害</a:t>
            </a:r>
            <a:r>
              <a:rPr lang="zh-TW" altLang="en-US" sz="2400" dirty="0">
                <a:latin typeface="微軟正黑體" pitchFamily="34" charset="-120"/>
                <a:ea typeface="微軟正黑體" pitchFamily="34" charset="-120"/>
              </a:rPr>
              <a:t>防救基本計畫：指由中央災害防救會報核定之全國性災害防救</a:t>
            </a:r>
            <a:r>
              <a:rPr lang="zh-TW" altLang="en-US" sz="2400" dirty="0" smtClean="0">
                <a:latin typeface="微軟正黑體" pitchFamily="34" charset="-120"/>
                <a:ea typeface="微軟正黑體" pitchFamily="34" charset="-120"/>
              </a:rPr>
              <a:t>計畫。</a:t>
            </a:r>
            <a:endParaRPr lang="en-US" altLang="zh-TW" sz="2400"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災害</a:t>
            </a:r>
            <a:r>
              <a:rPr lang="zh-TW" altLang="en-US" sz="2400" dirty="0">
                <a:latin typeface="微軟正黑體" pitchFamily="34" charset="-120"/>
                <a:ea typeface="微軟正黑體" pitchFamily="34" charset="-120"/>
              </a:rPr>
              <a:t>防救業務計畫：指由中央災害防救業務主管機關及公共事業就</a:t>
            </a:r>
            <a:r>
              <a:rPr lang="zh-TW" altLang="en-US" sz="2400" dirty="0" smtClean="0">
                <a:latin typeface="微軟正黑體" pitchFamily="34" charset="-120"/>
                <a:ea typeface="微軟正黑體" pitchFamily="34" charset="-120"/>
              </a:rPr>
              <a:t>其掌</a:t>
            </a:r>
            <a:r>
              <a:rPr lang="zh-TW" altLang="en-US" sz="2400" dirty="0">
                <a:latin typeface="微軟正黑體" pitchFamily="34" charset="-120"/>
                <a:ea typeface="微軟正黑體" pitchFamily="34" charset="-120"/>
              </a:rPr>
              <a:t>理業務或事務擬訂之災害防救計畫</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地區</a:t>
            </a:r>
            <a:r>
              <a:rPr lang="zh-TW" altLang="en-US" sz="2400" dirty="0">
                <a:latin typeface="微軟正黑體" pitchFamily="34" charset="-120"/>
                <a:ea typeface="微軟正黑體" pitchFamily="34" charset="-120"/>
              </a:rPr>
              <a:t>災害防救計畫：指由直轄市、</a:t>
            </a:r>
            <a:r>
              <a:rPr lang="zh-TW" altLang="en-US" sz="2400" dirty="0" smtClean="0">
                <a:latin typeface="微軟正黑體" pitchFamily="34" charset="-120"/>
                <a:ea typeface="微軟正黑體" pitchFamily="34" charset="-120"/>
              </a:rPr>
              <a:t>縣</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市</a:t>
            </a:r>
            <a:r>
              <a:rPr lang="en-US" altLang="zh-TW" sz="2400" dirty="0" smtClean="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及鄉</a:t>
            </a:r>
            <a:r>
              <a:rPr lang="en-US" altLang="zh-TW"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鎮</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市</a:t>
            </a:r>
            <a:r>
              <a:rPr lang="en-US" altLang="zh-TW"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災害</a:t>
            </a:r>
            <a:r>
              <a:rPr lang="zh-TW" altLang="en-US" sz="2400" dirty="0">
                <a:latin typeface="微軟正黑體" pitchFamily="34" charset="-120"/>
                <a:ea typeface="微軟正黑體" pitchFamily="34" charset="-120"/>
              </a:rPr>
              <a:t>防</a:t>
            </a:r>
            <a:r>
              <a:rPr lang="zh-TW" altLang="en-US" sz="2400" dirty="0" smtClean="0">
                <a:latin typeface="微軟正黑體" pitchFamily="34" charset="-120"/>
                <a:ea typeface="微軟正黑體" pitchFamily="34" charset="-120"/>
              </a:rPr>
              <a:t>救會報</a:t>
            </a:r>
            <a:r>
              <a:rPr lang="zh-TW" altLang="en-US" sz="2400" dirty="0">
                <a:latin typeface="微軟正黑體" pitchFamily="34" charset="-120"/>
                <a:ea typeface="微軟正黑體" pitchFamily="34" charset="-120"/>
              </a:rPr>
              <a:t>核定之直轄市、</a:t>
            </a:r>
            <a:r>
              <a:rPr lang="zh-TW" altLang="en-US" sz="2400" dirty="0" smtClean="0">
                <a:latin typeface="微軟正黑體" pitchFamily="34" charset="-120"/>
                <a:ea typeface="微軟正黑體" pitchFamily="34" charset="-120"/>
              </a:rPr>
              <a:t>縣</a:t>
            </a:r>
            <a:r>
              <a:rPr lang="en-US" altLang="zh-TW"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市</a:t>
            </a:r>
            <a:r>
              <a:rPr lang="en-US" altLang="zh-TW"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及鄉</a:t>
            </a:r>
            <a:r>
              <a:rPr lang="en-US" altLang="zh-TW"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鎮</a:t>
            </a:r>
            <a:r>
              <a:rPr lang="zh-TW" altLang="en-US"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市</a:t>
            </a:r>
            <a:r>
              <a:rPr lang="en-US" altLang="zh-TW" sz="2400" dirty="0">
                <a:latin typeface="微軟正黑體" pitchFamily="34" charset="-120"/>
                <a:ea typeface="微軟正黑體" pitchFamily="34" charset="-120"/>
              </a:rPr>
              <a:t>)</a:t>
            </a:r>
            <a:r>
              <a:rPr lang="zh-TW" altLang="en-US" sz="2400" dirty="0" smtClean="0">
                <a:latin typeface="微軟正黑體" pitchFamily="34" charset="-120"/>
                <a:ea typeface="微軟正黑體" pitchFamily="34" charset="-120"/>
              </a:rPr>
              <a:t>災害</a:t>
            </a:r>
            <a:r>
              <a:rPr lang="zh-TW" altLang="en-US" sz="2400" dirty="0">
                <a:latin typeface="微軟正黑體" pitchFamily="34" charset="-120"/>
                <a:ea typeface="微軟正黑體" pitchFamily="34" charset="-120"/>
              </a:rPr>
              <a:t>防救計畫</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p:txBody>
      </p:sp>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18</a:t>
            </a:fld>
            <a:endParaRPr lang="zh-TW" altLang="en-US" dirty="0"/>
          </a:p>
        </p:txBody>
      </p:sp>
    </p:spTree>
    <p:extLst>
      <p:ext uri="{BB962C8B-B14F-4D97-AF65-F5344CB8AC3E}">
        <p14:creationId xmlns:p14="http://schemas.microsoft.com/office/powerpoint/2010/main" val="1104064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19</a:t>
            </a:fld>
            <a:endParaRPr lang="zh-TW" altLang="en-US" dirty="0"/>
          </a:p>
        </p:txBody>
      </p:sp>
      <p:sp>
        <p:nvSpPr>
          <p:cNvPr id="67"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災害防救計畫概述</a:t>
            </a:r>
            <a:endParaRPr lang="zh-TW" altLang="en-US" sz="3600" b="1" dirty="0">
              <a:latin typeface="微軟正黑體" pitchFamily="34" charset="-120"/>
              <a:ea typeface="微軟正黑體" pitchFamily="34" charset="-120"/>
              <a:cs typeface="华文仿宋"/>
            </a:endParaRPr>
          </a:p>
        </p:txBody>
      </p:sp>
      <p:grpSp>
        <p:nvGrpSpPr>
          <p:cNvPr id="3" name="群組 2"/>
          <p:cNvGrpSpPr/>
          <p:nvPr/>
        </p:nvGrpSpPr>
        <p:grpSpPr>
          <a:xfrm>
            <a:off x="34945" y="1484784"/>
            <a:ext cx="8965480" cy="4818796"/>
            <a:chOff x="34945" y="1700808"/>
            <a:chExt cx="8965480" cy="4818796"/>
          </a:xfrm>
        </p:grpSpPr>
        <p:sp>
          <p:nvSpPr>
            <p:cNvPr id="433219" name="Line 67"/>
            <p:cNvSpPr>
              <a:spLocks noChangeShapeType="1"/>
            </p:cNvSpPr>
            <p:nvPr/>
          </p:nvSpPr>
          <p:spPr bwMode="auto">
            <a:xfrm flipH="1">
              <a:off x="5046662" y="3076793"/>
              <a:ext cx="871538" cy="0"/>
            </a:xfrm>
            <a:prstGeom prst="line">
              <a:avLst/>
            </a:prstGeom>
            <a:noFill/>
            <a:ln w="28575"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158" name="AutoShape 6" descr="90%"/>
            <p:cNvSpPr>
              <a:spLocks noChangeArrowheads="1"/>
            </p:cNvSpPr>
            <p:nvPr/>
          </p:nvSpPr>
          <p:spPr bwMode="auto">
            <a:xfrm>
              <a:off x="497161" y="1844824"/>
              <a:ext cx="4373641" cy="476726"/>
            </a:xfrm>
            <a:prstGeom prst="roundRect">
              <a:avLst>
                <a:gd name="adj" fmla="val 16667"/>
              </a:avLst>
            </a:prstGeom>
            <a:ln>
              <a:headEnd/>
              <a:tailEnd/>
            </a:ln>
            <a:extLst/>
          </p:spPr>
          <p:style>
            <a:lnRef idx="1">
              <a:schemeClr val="accent2"/>
            </a:lnRef>
            <a:fillRef idx="2">
              <a:schemeClr val="accent2"/>
            </a:fillRef>
            <a:effectRef idx="1">
              <a:schemeClr val="accent2"/>
            </a:effectRef>
            <a:fontRef idx="minor">
              <a:schemeClr val="dk1"/>
            </a:fontRef>
          </p:style>
          <p:txBody>
            <a:bodyPr wrap="square" lIns="0" rIns="0" anchor="ctr">
              <a:spAutoFit/>
            </a:bodyPr>
            <a:lstStyle/>
            <a:p>
              <a:pPr algn="ctr"/>
              <a:r>
                <a:rPr lang="zh-TW" altLang="en-US" sz="2200" b="1" dirty="0">
                  <a:latin typeface="微軟正黑體" panose="020B0604030504040204" pitchFamily="34" charset="-120"/>
                  <a:ea typeface="微軟正黑體" panose="020B0604030504040204" pitchFamily="34" charset="-120"/>
                </a:rPr>
                <a:t>災害防救基本計畫</a:t>
              </a:r>
            </a:p>
          </p:txBody>
        </p:sp>
        <p:sp>
          <p:nvSpPr>
            <p:cNvPr id="433161" name="Text Box 9"/>
            <p:cNvSpPr txBox="1">
              <a:spLocks noChangeArrowheads="1"/>
            </p:cNvSpPr>
            <p:nvPr/>
          </p:nvSpPr>
          <p:spPr bwMode="auto">
            <a:xfrm>
              <a:off x="456782" y="2708920"/>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sp>
          <p:nvSpPr>
            <p:cNvPr id="433164" name="Text Box 12"/>
            <p:cNvSpPr txBox="1">
              <a:spLocks noChangeArrowheads="1"/>
            </p:cNvSpPr>
            <p:nvPr/>
          </p:nvSpPr>
          <p:spPr bwMode="auto">
            <a:xfrm>
              <a:off x="1617936" y="2708919"/>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sp>
          <p:nvSpPr>
            <p:cNvPr id="433167" name="Text Box 15"/>
            <p:cNvSpPr txBox="1">
              <a:spLocks noChangeArrowheads="1"/>
            </p:cNvSpPr>
            <p:nvPr/>
          </p:nvSpPr>
          <p:spPr bwMode="auto">
            <a:xfrm>
              <a:off x="2843808" y="2708918"/>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sp>
          <p:nvSpPr>
            <p:cNvPr id="433170" name="Text Box 18"/>
            <p:cNvSpPr txBox="1">
              <a:spLocks noChangeArrowheads="1"/>
            </p:cNvSpPr>
            <p:nvPr/>
          </p:nvSpPr>
          <p:spPr bwMode="auto">
            <a:xfrm>
              <a:off x="3991565" y="2708920"/>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grpSp>
          <p:nvGrpSpPr>
            <p:cNvPr id="2" name="群組 1"/>
            <p:cNvGrpSpPr/>
            <p:nvPr/>
          </p:nvGrpSpPr>
          <p:grpSpPr>
            <a:xfrm>
              <a:off x="1026775" y="2761928"/>
              <a:ext cx="3313113" cy="1027112"/>
              <a:chOff x="1263650" y="2761928"/>
              <a:chExt cx="3313113" cy="1027112"/>
            </a:xfrm>
          </p:grpSpPr>
          <p:sp>
            <p:nvSpPr>
              <p:cNvPr id="433192" name="Line 40"/>
              <p:cNvSpPr>
                <a:spLocks noChangeShapeType="1"/>
              </p:cNvSpPr>
              <p:nvPr/>
            </p:nvSpPr>
            <p:spPr bwMode="auto">
              <a:xfrm>
                <a:off x="2954338" y="2761928"/>
                <a:ext cx="0" cy="1027112"/>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194" name="Line 42"/>
              <p:cNvSpPr>
                <a:spLocks noChangeShapeType="1"/>
              </p:cNvSpPr>
              <p:nvPr/>
            </p:nvSpPr>
            <p:spPr bwMode="auto">
              <a:xfrm>
                <a:off x="1263650" y="3493219"/>
                <a:ext cx="15875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195" name="Line 43"/>
              <p:cNvSpPr>
                <a:spLocks noChangeShapeType="1"/>
              </p:cNvSpPr>
              <p:nvPr/>
            </p:nvSpPr>
            <p:spPr bwMode="auto">
              <a:xfrm>
                <a:off x="2505075" y="3493219"/>
                <a:ext cx="346075" cy="1651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196" name="Line 44"/>
              <p:cNvSpPr>
                <a:spLocks noChangeShapeType="1"/>
              </p:cNvSpPr>
              <p:nvPr/>
            </p:nvSpPr>
            <p:spPr bwMode="auto">
              <a:xfrm flipH="1">
                <a:off x="3057525" y="3493219"/>
                <a:ext cx="1519238"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197" name="Line 45"/>
              <p:cNvSpPr>
                <a:spLocks noChangeShapeType="1"/>
              </p:cNvSpPr>
              <p:nvPr/>
            </p:nvSpPr>
            <p:spPr bwMode="auto">
              <a:xfrm flipH="1">
                <a:off x="3036888" y="3469407"/>
                <a:ext cx="296862" cy="19526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grpSp>
        <p:sp>
          <p:nvSpPr>
            <p:cNvPr id="433202" name="Line 50"/>
            <p:cNvSpPr>
              <a:spLocks noChangeShapeType="1"/>
            </p:cNvSpPr>
            <p:nvPr/>
          </p:nvSpPr>
          <p:spPr bwMode="auto">
            <a:xfrm>
              <a:off x="954291" y="3537136"/>
              <a:ext cx="0" cy="1116000"/>
            </a:xfrm>
            <a:prstGeom prst="line">
              <a:avLst/>
            </a:prstGeom>
            <a:noFill/>
            <a:ln w="19050">
              <a:solidFill>
                <a:srgbClr val="33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203" name="Line 51"/>
            <p:cNvSpPr>
              <a:spLocks noChangeShapeType="1"/>
            </p:cNvSpPr>
            <p:nvPr/>
          </p:nvSpPr>
          <p:spPr bwMode="auto">
            <a:xfrm>
              <a:off x="2128988" y="3537136"/>
              <a:ext cx="0" cy="1116000"/>
            </a:xfrm>
            <a:prstGeom prst="line">
              <a:avLst/>
            </a:prstGeom>
            <a:noFill/>
            <a:ln w="19050">
              <a:solidFill>
                <a:srgbClr val="33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204" name="Line 52"/>
            <p:cNvSpPr>
              <a:spLocks noChangeShapeType="1"/>
            </p:cNvSpPr>
            <p:nvPr/>
          </p:nvSpPr>
          <p:spPr bwMode="auto">
            <a:xfrm>
              <a:off x="3354860" y="3537136"/>
              <a:ext cx="0" cy="1116000"/>
            </a:xfrm>
            <a:prstGeom prst="line">
              <a:avLst/>
            </a:prstGeom>
            <a:noFill/>
            <a:ln w="19050">
              <a:solidFill>
                <a:srgbClr val="33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205" name="Line 53"/>
            <p:cNvSpPr>
              <a:spLocks noChangeShapeType="1"/>
            </p:cNvSpPr>
            <p:nvPr/>
          </p:nvSpPr>
          <p:spPr bwMode="auto">
            <a:xfrm>
              <a:off x="4532640" y="3537136"/>
              <a:ext cx="0" cy="1116000"/>
            </a:xfrm>
            <a:prstGeom prst="line">
              <a:avLst/>
            </a:prstGeom>
            <a:noFill/>
            <a:ln w="19050">
              <a:solidFill>
                <a:srgbClr val="33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206" name="Text Box 54"/>
            <p:cNvSpPr txBox="1">
              <a:spLocks noChangeArrowheads="1"/>
            </p:cNvSpPr>
            <p:nvPr/>
          </p:nvSpPr>
          <p:spPr bwMode="auto">
            <a:xfrm>
              <a:off x="35496" y="1778555"/>
              <a:ext cx="461665" cy="104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1800" b="1" spc="50" dirty="0">
                  <a:ln w="11430"/>
                  <a:solidFill>
                    <a:srgbClr val="C00000"/>
                  </a:solidFill>
                  <a:latin typeface="微軟正黑體" panose="020B0604030504040204" pitchFamily="34" charset="-120"/>
                  <a:ea typeface="微軟正黑體" panose="020B0604030504040204" pitchFamily="34" charset="-120"/>
                </a:rPr>
                <a:t>中央層級</a:t>
              </a:r>
            </a:p>
          </p:txBody>
        </p:sp>
        <p:sp>
          <p:nvSpPr>
            <p:cNvPr id="433207" name="Text Box 55"/>
            <p:cNvSpPr txBox="1">
              <a:spLocks noChangeArrowheads="1"/>
            </p:cNvSpPr>
            <p:nvPr/>
          </p:nvSpPr>
          <p:spPr bwMode="auto">
            <a:xfrm>
              <a:off x="34946" y="3154258"/>
              <a:ext cx="461665" cy="181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1800" b="1" spc="50" dirty="0" smtClean="0">
                  <a:ln w="11430"/>
                  <a:solidFill>
                    <a:srgbClr val="C00000"/>
                  </a:solidFill>
                  <a:latin typeface="微軟正黑體" panose="020B0604030504040204" pitchFamily="34" charset="-120"/>
                  <a:ea typeface="微軟正黑體" panose="020B0604030504040204" pitchFamily="34" charset="-120"/>
                </a:rPr>
                <a:t>直轄市</a:t>
              </a:r>
              <a:r>
                <a:rPr lang="en-US" altLang="zh-TW" sz="1800" b="1" spc="50" dirty="0" smtClean="0">
                  <a:ln w="11430"/>
                  <a:solidFill>
                    <a:srgbClr val="C00000"/>
                  </a:solidFill>
                  <a:latin typeface="微軟正黑體" panose="020B0604030504040204" pitchFamily="34" charset="-120"/>
                  <a:ea typeface="微軟正黑體" panose="020B0604030504040204" pitchFamily="34" charset="-120"/>
                </a:rPr>
                <a:t>.</a:t>
              </a:r>
              <a:r>
                <a:rPr lang="zh-TW" altLang="en-US" sz="1800" b="1" spc="50" dirty="0" smtClean="0">
                  <a:ln w="11430"/>
                  <a:solidFill>
                    <a:srgbClr val="C00000"/>
                  </a:solidFill>
                  <a:latin typeface="微軟正黑體" panose="020B0604030504040204" pitchFamily="34" charset="-120"/>
                  <a:ea typeface="微軟正黑體" panose="020B0604030504040204" pitchFamily="34" charset="-120"/>
                </a:rPr>
                <a:t>縣市</a:t>
              </a:r>
              <a:r>
                <a:rPr lang="zh-TW" altLang="en-US" sz="1800" b="1" spc="50" dirty="0">
                  <a:ln w="11430"/>
                  <a:solidFill>
                    <a:srgbClr val="C00000"/>
                  </a:solidFill>
                  <a:latin typeface="微軟正黑體" panose="020B0604030504040204" pitchFamily="34" charset="-120"/>
                  <a:ea typeface="微軟正黑體" panose="020B0604030504040204" pitchFamily="34" charset="-120"/>
                </a:rPr>
                <a:t>層級</a:t>
              </a:r>
            </a:p>
          </p:txBody>
        </p:sp>
        <p:sp>
          <p:nvSpPr>
            <p:cNvPr id="433208" name="Text Box 56"/>
            <p:cNvSpPr txBox="1">
              <a:spLocks noChangeArrowheads="1"/>
            </p:cNvSpPr>
            <p:nvPr/>
          </p:nvSpPr>
          <p:spPr bwMode="auto">
            <a:xfrm>
              <a:off x="34945" y="5478293"/>
              <a:ext cx="461665" cy="104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sz="1800" b="1" spc="50" dirty="0" smtClean="0">
                  <a:ln w="11430"/>
                  <a:solidFill>
                    <a:srgbClr val="C00000"/>
                  </a:solidFill>
                  <a:latin typeface="微軟正黑體" panose="020B0604030504040204" pitchFamily="34" charset="-120"/>
                  <a:ea typeface="微軟正黑體" panose="020B0604030504040204" pitchFamily="34" charset="-120"/>
                </a:rPr>
                <a:t>鄉鎮層級</a:t>
              </a:r>
              <a:endParaRPr lang="zh-TW" altLang="en-US" sz="1800" b="1" spc="50" dirty="0">
                <a:ln w="11430"/>
                <a:solidFill>
                  <a:srgbClr val="C00000"/>
                </a:solidFill>
                <a:latin typeface="微軟正黑體" panose="020B0604030504040204" pitchFamily="34" charset="-120"/>
                <a:ea typeface="微軟正黑體" panose="020B0604030504040204" pitchFamily="34" charset="-120"/>
              </a:endParaRPr>
            </a:p>
          </p:txBody>
        </p:sp>
        <p:sp>
          <p:nvSpPr>
            <p:cNvPr id="433211" name="Rectangle 59"/>
            <p:cNvSpPr>
              <a:spLocks noChangeArrowheads="1"/>
            </p:cNvSpPr>
            <p:nvPr/>
          </p:nvSpPr>
          <p:spPr bwMode="auto">
            <a:xfrm>
              <a:off x="4933551" y="1700808"/>
              <a:ext cx="9493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1400" b="1" spc="50" dirty="0">
                  <a:ln w="11430"/>
                  <a:latin typeface="微軟正黑體" panose="020B0604030504040204" pitchFamily="34" charset="-120"/>
                  <a:ea typeface="微軟正黑體" panose="020B0604030504040204" pitchFamily="34" charset="-120"/>
                </a:rPr>
                <a:t>擬訂、實施</a:t>
              </a:r>
            </a:p>
          </p:txBody>
        </p:sp>
        <p:sp>
          <p:nvSpPr>
            <p:cNvPr id="433212" name="Rectangle 60"/>
            <p:cNvSpPr>
              <a:spLocks noChangeArrowheads="1"/>
            </p:cNvSpPr>
            <p:nvPr/>
          </p:nvSpPr>
          <p:spPr bwMode="auto">
            <a:xfrm>
              <a:off x="5926360" y="1889750"/>
              <a:ext cx="3059113" cy="431800"/>
            </a:xfrm>
            <a:prstGeom prst="rect">
              <a:avLst/>
            </a:prstGeom>
            <a:gradFill rotWithShape="1">
              <a:gsLst>
                <a:gs pos="0">
                  <a:srgbClr val="33CCCC"/>
                </a:gs>
                <a:gs pos="50000">
                  <a:srgbClr val="33CCCC">
                    <a:gamma/>
                    <a:tint val="0"/>
                    <a:invGamma/>
                  </a:srgbClr>
                </a:gs>
                <a:gs pos="100000">
                  <a:srgbClr val="33CCCC"/>
                </a:gs>
              </a:gsLst>
              <a:lin ang="5400000" scaled="1"/>
            </a:gradFill>
            <a:ln>
              <a:noFill/>
            </a:ln>
            <a:effectLst>
              <a:prstShdw prst="shdw17" dist="17961" dir="2700000">
                <a:srgbClr val="33CCCC">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zh-TW" altLang="en-US" sz="2000" b="1" spc="50" dirty="0">
                  <a:ln w="11430"/>
                  <a:latin typeface="微軟正黑體" panose="020B0604030504040204" pitchFamily="34" charset="-120"/>
                  <a:ea typeface="微軟正黑體" panose="020B0604030504040204" pitchFamily="34" charset="-120"/>
                </a:rPr>
                <a:t>中央災害</a:t>
              </a:r>
              <a:r>
                <a:rPr kumimoji="0" lang="zh-TW" altLang="en-US" sz="2000" b="1" spc="50" dirty="0">
                  <a:ln w="11430"/>
                  <a:latin typeface="微軟正黑體" panose="020B0604030504040204" pitchFamily="34" charset="-120"/>
                  <a:ea typeface="微軟正黑體" panose="020B0604030504040204" pitchFamily="34" charset="-120"/>
                </a:rPr>
                <a:t>防救委員會</a:t>
              </a:r>
            </a:p>
          </p:txBody>
        </p:sp>
        <p:sp>
          <p:nvSpPr>
            <p:cNvPr id="433213" name="Line 61"/>
            <p:cNvSpPr>
              <a:spLocks noChangeShapeType="1"/>
            </p:cNvSpPr>
            <p:nvPr/>
          </p:nvSpPr>
          <p:spPr bwMode="auto">
            <a:xfrm flipH="1">
              <a:off x="4898230" y="2083187"/>
              <a:ext cx="1019969" cy="0"/>
            </a:xfrm>
            <a:prstGeom prst="line">
              <a:avLst/>
            </a:prstGeom>
            <a:noFill/>
            <a:ln w="28575"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216" name="Rectangle 64"/>
            <p:cNvSpPr>
              <a:spLocks noChangeArrowheads="1"/>
            </p:cNvSpPr>
            <p:nvPr/>
          </p:nvSpPr>
          <p:spPr bwMode="auto">
            <a:xfrm>
              <a:off x="5924773" y="2537041"/>
              <a:ext cx="3060700" cy="1079500"/>
            </a:xfrm>
            <a:prstGeom prst="rect">
              <a:avLst/>
            </a:prstGeom>
            <a:gradFill rotWithShape="1">
              <a:gsLst>
                <a:gs pos="0">
                  <a:srgbClr val="33CCCC"/>
                </a:gs>
                <a:gs pos="50000">
                  <a:srgbClr val="33CCCC">
                    <a:gamma/>
                    <a:tint val="0"/>
                    <a:invGamma/>
                  </a:srgbClr>
                </a:gs>
                <a:gs pos="100000">
                  <a:srgbClr val="33CCCC"/>
                </a:gs>
              </a:gsLst>
              <a:lin ang="5400000" scaled="1"/>
            </a:gradFill>
            <a:ln>
              <a:noFill/>
            </a:ln>
            <a:effectLst>
              <a:prstShdw prst="shdw17" dist="17961" dir="2700000">
                <a:srgbClr val="33CCCC">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73038" indent="-173038">
                <a:buFont typeface="Arial" panose="020B0604020202020204" pitchFamily="34" charset="0"/>
                <a:buChar char="•"/>
              </a:pPr>
              <a:r>
                <a:rPr kumimoji="0" lang="zh-TW" altLang="en-US" sz="2000" b="1" spc="50" dirty="0" smtClean="0">
                  <a:ln w="11430"/>
                  <a:latin typeface="微軟正黑體" panose="020B0604030504040204" pitchFamily="34" charset="-120"/>
                  <a:ea typeface="微軟正黑體" panose="020B0604030504040204" pitchFamily="34" charset="-120"/>
                </a:rPr>
                <a:t>中央</a:t>
              </a:r>
              <a:r>
                <a:rPr kumimoji="0" lang="zh-TW" altLang="en-US" sz="2000" b="1" spc="50" dirty="0">
                  <a:ln w="11430"/>
                  <a:latin typeface="微軟正黑體" panose="020B0604030504040204" pitchFamily="34" charset="-120"/>
                  <a:ea typeface="微軟正黑體" panose="020B0604030504040204" pitchFamily="34" charset="-120"/>
                </a:rPr>
                <a:t>災害防救業務主管  </a:t>
              </a:r>
              <a:r>
                <a:rPr kumimoji="0" lang="zh-TW" altLang="en-US" sz="2000" b="1" spc="50" dirty="0" smtClean="0">
                  <a:ln w="11430"/>
                  <a:latin typeface="微軟正黑體" panose="020B0604030504040204" pitchFamily="34" charset="-120"/>
                  <a:ea typeface="微軟正黑體" panose="020B0604030504040204" pitchFamily="34" charset="-120"/>
                </a:rPr>
                <a:t>機關</a:t>
              </a:r>
              <a:endParaRPr lang="en-US" altLang="zh-TW" sz="2000" b="1" spc="50" dirty="0">
                <a:ln w="11430"/>
                <a:latin typeface="微軟正黑體" panose="020B0604030504040204" pitchFamily="34" charset="-120"/>
                <a:ea typeface="微軟正黑體" panose="020B0604030504040204" pitchFamily="34" charset="-120"/>
              </a:endParaRPr>
            </a:p>
            <a:p>
              <a:pPr marL="173038" indent="-173038">
                <a:buFont typeface="Arial" panose="020B0604020202020204" pitchFamily="34" charset="0"/>
                <a:buChar char="•"/>
              </a:pPr>
              <a:r>
                <a:rPr kumimoji="0" lang="zh-TW" altLang="en-US" sz="2000" b="1" spc="50" dirty="0" smtClean="0">
                  <a:ln w="11430"/>
                  <a:latin typeface="微軟正黑體" panose="020B0604030504040204" pitchFamily="34" charset="-120"/>
                  <a:ea typeface="微軟正黑體" panose="020B0604030504040204" pitchFamily="34" charset="-120"/>
                </a:rPr>
                <a:t>指定公共事業</a:t>
              </a:r>
              <a:endParaRPr kumimoji="0" lang="zh-TW" altLang="en-US" sz="2000" b="1" spc="50" dirty="0">
                <a:ln w="11430"/>
                <a:latin typeface="微軟正黑體" panose="020B0604030504040204" pitchFamily="34" charset="-120"/>
                <a:ea typeface="微軟正黑體" panose="020B0604030504040204" pitchFamily="34" charset="-120"/>
              </a:endParaRPr>
            </a:p>
          </p:txBody>
        </p:sp>
        <p:sp>
          <p:nvSpPr>
            <p:cNvPr id="433217" name="Rectangle 65"/>
            <p:cNvSpPr>
              <a:spLocks noChangeArrowheads="1"/>
            </p:cNvSpPr>
            <p:nvPr/>
          </p:nvSpPr>
          <p:spPr bwMode="auto">
            <a:xfrm>
              <a:off x="5924773" y="3703279"/>
              <a:ext cx="3059113" cy="720725"/>
            </a:xfrm>
            <a:prstGeom prst="rect">
              <a:avLst/>
            </a:prstGeom>
            <a:gradFill rotWithShape="1">
              <a:gsLst>
                <a:gs pos="0">
                  <a:srgbClr val="33CCCC"/>
                </a:gs>
                <a:gs pos="50000">
                  <a:srgbClr val="33CCCC">
                    <a:gamma/>
                    <a:tint val="0"/>
                    <a:invGamma/>
                  </a:srgbClr>
                </a:gs>
                <a:gs pos="100000">
                  <a:srgbClr val="33CCCC"/>
                </a:gs>
              </a:gsLst>
              <a:lin ang="5400000" scaled="1"/>
            </a:gradFill>
            <a:ln>
              <a:noFill/>
            </a:ln>
            <a:effectLst>
              <a:prstShdw prst="shdw17" dist="17961" dir="2700000">
                <a:srgbClr val="33CCCC">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r>
                <a:rPr kumimoji="0" lang="zh-TW" altLang="en-US" sz="2000" b="1" spc="50" dirty="0">
                  <a:ln w="11430"/>
                  <a:latin typeface="微軟正黑體" panose="020B0604030504040204" pitchFamily="34" charset="-120"/>
                  <a:ea typeface="微軟正黑體" panose="020B0604030504040204" pitchFamily="34" charset="-120"/>
                </a:rPr>
                <a:t>直轄市、縣市災害防救會報執行單位</a:t>
              </a:r>
            </a:p>
          </p:txBody>
        </p:sp>
        <p:sp>
          <p:nvSpPr>
            <p:cNvPr id="433220" name="Line 68"/>
            <p:cNvSpPr>
              <a:spLocks noChangeShapeType="1"/>
            </p:cNvSpPr>
            <p:nvPr/>
          </p:nvSpPr>
          <p:spPr bwMode="auto">
            <a:xfrm flipH="1">
              <a:off x="4898229" y="4095136"/>
              <a:ext cx="1019969" cy="0"/>
            </a:xfrm>
            <a:prstGeom prst="line">
              <a:avLst/>
            </a:prstGeom>
            <a:noFill/>
            <a:ln w="28575"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221" name="Line 69"/>
            <p:cNvSpPr>
              <a:spLocks noChangeShapeType="1"/>
            </p:cNvSpPr>
            <p:nvPr/>
          </p:nvSpPr>
          <p:spPr bwMode="auto">
            <a:xfrm flipH="1">
              <a:off x="4870801" y="5998948"/>
              <a:ext cx="1047396" cy="1"/>
            </a:xfrm>
            <a:prstGeom prst="line">
              <a:avLst/>
            </a:prstGeom>
            <a:noFill/>
            <a:ln w="28575"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433218" name="Rectangle 66"/>
            <p:cNvSpPr>
              <a:spLocks noChangeArrowheads="1"/>
            </p:cNvSpPr>
            <p:nvPr/>
          </p:nvSpPr>
          <p:spPr bwMode="auto">
            <a:xfrm>
              <a:off x="5940425" y="5783048"/>
              <a:ext cx="3060000" cy="431800"/>
            </a:xfrm>
            <a:prstGeom prst="rect">
              <a:avLst/>
            </a:prstGeom>
            <a:gradFill rotWithShape="1">
              <a:gsLst>
                <a:gs pos="0">
                  <a:srgbClr val="33CCCC"/>
                </a:gs>
                <a:gs pos="50000">
                  <a:srgbClr val="33CCCC">
                    <a:gamma/>
                    <a:tint val="0"/>
                    <a:invGamma/>
                  </a:srgbClr>
                </a:gs>
                <a:gs pos="100000">
                  <a:srgbClr val="33CCCC"/>
                </a:gs>
              </a:gsLst>
              <a:lin ang="5400000" scaled="1"/>
            </a:gradFill>
            <a:ln>
              <a:noFill/>
            </a:ln>
            <a:effectLst>
              <a:prstShdw prst="shdw17" dist="17961" dir="2700000">
                <a:srgbClr val="33CCCC">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kumimoji="0" lang="zh-TW" altLang="en-US" sz="2000" b="1" spc="50" dirty="0">
                  <a:ln w="11430"/>
                  <a:latin typeface="微軟正黑體" panose="020B0604030504040204" pitchFamily="34" charset="-120"/>
                  <a:ea typeface="微軟正黑體" panose="020B0604030504040204" pitchFamily="34" charset="-120"/>
                </a:rPr>
                <a:t>鄉</a:t>
              </a:r>
              <a:r>
                <a:rPr kumimoji="0" lang="en-US" altLang="zh-TW" sz="2000" b="1" spc="50" dirty="0">
                  <a:ln w="11430"/>
                  <a:latin typeface="微軟正黑體" panose="020B0604030504040204" pitchFamily="34" charset="-120"/>
                  <a:ea typeface="微軟正黑體" panose="020B0604030504040204" pitchFamily="34" charset="-120"/>
                </a:rPr>
                <a:t>(</a:t>
              </a:r>
              <a:r>
                <a:rPr kumimoji="0" lang="zh-TW" altLang="en-US" sz="2000" b="1" spc="50" dirty="0">
                  <a:ln w="11430"/>
                  <a:latin typeface="微軟正黑體" panose="020B0604030504040204" pitchFamily="34" charset="-120"/>
                  <a:ea typeface="微軟正黑體" panose="020B0604030504040204" pitchFamily="34" charset="-120"/>
                </a:rPr>
                <a:t>鎮、</a:t>
              </a:r>
              <a:r>
                <a:rPr kumimoji="0" lang="zh-TW" altLang="en-US" sz="2000" b="1" spc="50" dirty="0" smtClean="0">
                  <a:ln w="11430"/>
                  <a:latin typeface="微軟正黑體" panose="020B0604030504040204" pitchFamily="34" charset="-120"/>
                  <a:ea typeface="微軟正黑體" panose="020B0604030504040204" pitchFamily="34" charset="-120"/>
                </a:rPr>
                <a:t>市、區</a:t>
              </a:r>
              <a:r>
                <a:rPr kumimoji="0" lang="en-US" altLang="zh-TW" sz="2000" b="1" spc="50" dirty="0" smtClean="0">
                  <a:ln w="11430"/>
                  <a:latin typeface="微軟正黑體" panose="020B0604030504040204" pitchFamily="34" charset="-120"/>
                  <a:ea typeface="微軟正黑體" panose="020B0604030504040204" pitchFamily="34" charset="-120"/>
                </a:rPr>
                <a:t>)</a:t>
              </a:r>
              <a:r>
                <a:rPr kumimoji="0" lang="zh-TW" altLang="en-US" sz="2000" b="1" spc="50" dirty="0">
                  <a:ln w="11430"/>
                  <a:latin typeface="微軟正黑體" panose="020B0604030504040204" pitchFamily="34" charset="-120"/>
                  <a:ea typeface="微軟正黑體" panose="020B0604030504040204" pitchFamily="34" charset="-120"/>
                </a:rPr>
                <a:t>公所</a:t>
              </a:r>
            </a:p>
          </p:txBody>
        </p:sp>
        <p:sp>
          <p:nvSpPr>
            <p:cNvPr id="433222" name="Rectangle 70"/>
            <p:cNvSpPr>
              <a:spLocks noChangeArrowheads="1"/>
            </p:cNvSpPr>
            <p:nvPr/>
          </p:nvSpPr>
          <p:spPr bwMode="auto">
            <a:xfrm>
              <a:off x="4919836" y="3717032"/>
              <a:ext cx="9493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1400" b="1" spc="50" dirty="0">
                  <a:ln w="11430"/>
                  <a:latin typeface="微軟正黑體" panose="020B0604030504040204" pitchFamily="34" charset="-120"/>
                  <a:ea typeface="微軟正黑體" panose="020B0604030504040204" pitchFamily="34" charset="-120"/>
                </a:rPr>
                <a:t>擬訂、實施</a:t>
              </a:r>
            </a:p>
          </p:txBody>
        </p:sp>
        <p:sp>
          <p:nvSpPr>
            <p:cNvPr id="433223" name="Rectangle 71"/>
            <p:cNvSpPr>
              <a:spLocks noChangeArrowheads="1"/>
            </p:cNvSpPr>
            <p:nvPr/>
          </p:nvSpPr>
          <p:spPr bwMode="auto">
            <a:xfrm>
              <a:off x="4933551" y="5634508"/>
              <a:ext cx="9493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1400" b="1" spc="50" dirty="0">
                  <a:ln w="11430"/>
                  <a:latin typeface="微軟正黑體" panose="020B0604030504040204" pitchFamily="34" charset="-120"/>
                  <a:ea typeface="微軟正黑體" panose="020B0604030504040204" pitchFamily="34" charset="-120"/>
                </a:rPr>
                <a:t>擬訂、實施</a:t>
              </a:r>
            </a:p>
          </p:txBody>
        </p:sp>
        <p:sp>
          <p:nvSpPr>
            <p:cNvPr id="433224" name="Rectangle 72"/>
            <p:cNvSpPr>
              <a:spLocks noChangeArrowheads="1"/>
            </p:cNvSpPr>
            <p:nvPr/>
          </p:nvSpPr>
          <p:spPr bwMode="auto">
            <a:xfrm>
              <a:off x="4990827" y="2708920"/>
              <a:ext cx="9493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1400" b="1" spc="50" dirty="0">
                  <a:ln w="11430"/>
                  <a:latin typeface="微軟正黑體" panose="020B0604030504040204" pitchFamily="34" charset="-120"/>
                  <a:ea typeface="微軟正黑體" panose="020B0604030504040204" pitchFamily="34" charset="-120"/>
                </a:rPr>
                <a:t>擬訂、實施</a:t>
              </a:r>
            </a:p>
          </p:txBody>
        </p:sp>
        <p:sp>
          <p:nvSpPr>
            <p:cNvPr id="68" name="AutoShape 20" descr="90%"/>
            <p:cNvSpPr>
              <a:spLocks noChangeArrowheads="1"/>
            </p:cNvSpPr>
            <p:nvPr/>
          </p:nvSpPr>
          <p:spPr bwMode="auto">
            <a:xfrm>
              <a:off x="497161" y="5760586"/>
              <a:ext cx="4374000" cy="476726"/>
            </a:xfrm>
            <a:prstGeom prst="roundRect">
              <a:avLst>
                <a:gd name="adj" fmla="val 16667"/>
              </a:avLst>
            </a:prstGeom>
            <a:ln>
              <a:headEnd/>
              <a:tailEnd/>
            </a:ln>
            <a:extLst/>
          </p:spPr>
          <p:style>
            <a:lnRef idx="1">
              <a:schemeClr val="accent4"/>
            </a:lnRef>
            <a:fillRef idx="2">
              <a:schemeClr val="accent4"/>
            </a:fillRef>
            <a:effectRef idx="1">
              <a:schemeClr val="accent4"/>
            </a:effectRef>
            <a:fontRef idx="minor">
              <a:schemeClr val="dk1"/>
            </a:fontRef>
          </p:style>
          <p:txBody>
            <a:bodyPr wrap="square" lIns="0" rIns="0" anchor="ctr">
              <a:spAutoFit/>
            </a:bodyPr>
            <a:lstStyle/>
            <a:p>
              <a:pPr algn="ctr"/>
              <a:r>
                <a:rPr lang="zh-TW" altLang="en-US" sz="2200" b="1" dirty="0">
                  <a:latin typeface="微軟正黑體" panose="020B0604030504040204" pitchFamily="34" charset="-120"/>
                  <a:ea typeface="微軟正黑體" panose="020B0604030504040204" pitchFamily="34" charset="-120"/>
                </a:rPr>
                <a:t>鄉</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鎮、市、區</a:t>
              </a:r>
              <a:r>
                <a:rPr lang="en-US" altLang="zh-TW" sz="2200" b="1" dirty="0">
                  <a:latin typeface="微軟正黑體" panose="020B0604030504040204" pitchFamily="34" charset="-120"/>
                  <a:ea typeface="微軟正黑體" panose="020B0604030504040204" pitchFamily="34" charset="-120"/>
                </a:rPr>
                <a:t>)</a:t>
              </a:r>
              <a:r>
                <a:rPr lang="zh-TW" altLang="en-US" sz="2200" b="1" dirty="0" smtClean="0">
                  <a:latin typeface="微軟正黑體" panose="020B0604030504040204" pitchFamily="34" charset="-120"/>
                  <a:ea typeface="微軟正黑體" panose="020B0604030504040204" pitchFamily="34" charset="-120"/>
                </a:rPr>
                <a:t>地區</a:t>
              </a:r>
              <a:r>
                <a:rPr lang="zh-TW" altLang="en-US" sz="2200" b="1" dirty="0">
                  <a:latin typeface="微軟正黑體" panose="020B0604030504040204" pitchFamily="34" charset="-120"/>
                  <a:ea typeface="微軟正黑體" panose="020B0604030504040204" pitchFamily="34" charset="-120"/>
                </a:rPr>
                <a:t>災害防救計畫</a:t>
              </a:r>
            </a:p>
          </p:txBody>
        </p:sp>
        <p:sp>
          <p:nvSpPr>
            <p:cNvPr id="69" name="Text Box 9"/>
            <p:cNvSpPr txBox="1">
              <a:spLocks noChangeArrowheads="1"/>
            </p:cNvSpPr>
            <p:nvPr/>
          </p:nvSpPr>
          <p:spPr bwMode="auto">
            <a:xfrm>
              <a:off x="462910" y="4663524"/>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sp>
          <p:nvSpPr>
            <p:cNvPr id="70" name="Text Box 12"/>
            <p:cNvSpPr txBox="1">
              <a:spLocks noChangeArrowheads="1"/>
            </p:cNvSpPr>
            <p:nvPr/>
          </p:nvSpPr>
          <p:spPr bwMode="auto">
            <a:xfrm>
              <a:off x="1624064" y="4663523"/>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sp>
          <p:nvSpPr>
            <p:cNvPr id="71" name="Text Box 15"/>
            <p:cNvSpPr txBox="1">
              <a:spLocks noChangeArrowheads="1"/>
            </p:cNvSpPr>
            <p:nvPr/>
          </p:nvSpPr>
          <p:spPr bwMode="auto">
            <a:xfrm>
              <a:off x="2849936" y="4663522"/>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sp>
          <p:nvSpPr>
            <p:cNvPr id="72" name="Text Box 18"/>
            <p:cNvSpPr txBox="1">
              <a:spLocks noChangeArrowheads="1"/>
            </p:cNvSpPr>
            <p:nvPr/>
          </p:nvSpPr>
          <p:spPr bwMode="auto">
            <a:xfrm>
              <a:off x="3997693" y="4663524"/>
              <a:ext cx="1009848" cy="735747"/>
            </a:xfrm>
            <a:prstGeom prst="ellipse">
              <a:avLst/>
            </a:prstGeom>
            <a:solidFill>
              <a:srgbClr val="FFFFCC"/>
            </a:solidFill>
            <a:ln/>
            <a:extLst/>
          </p:spPr>
          <p:style>
            <a:lnRef idx="2">
              <a:schemeClr val="accent6"/>
            </a:lnRef>
            <a:fillRef idx="1">
              <a:schemeClr val="lt1"/>
            </a:fillRef>
            <a:effectRef idx="0">
              <a:schemeClr val="accent6"/>
            </a:effectRef>
            <a:fontRef idx="minor">
              <a:schemeClr val="dk1"/>
            </a:fontRef>
          </p:style>
          <p:txBody>
            <a:bodyPr wrap="none" lIns="0" rIns="0">
              <a:spAutoFit/>
            </a:bodyPr>
            <a:lstStyle/>
            <a:p>
              <a:pPr algn="ctr"/>
              <a:r>
                <a:rPr lang="zh-TW" altLang="en-US" sz="1400" b="1" dirty="0">
                  <a:latin typeface="微軟正黑體" panose="020B0604030504040204" pitchFamily="34" charset="-120"/>
                  <a:ea typeface="微軟正黑體" panose="020B0604030504040204" pitchFamily="34" charset="-120"/>
                </a:rPr>
                <a:t>災害防救</a:t>
              </a:r>
            </a:p>
            <a:p>
              <a:pPr algn="ctr"/>
              <a:r>
                <a:rPr lang="zh-TW" altLang="en-US" sz="1400" b="1" dirty="0">
                  <a:latin typeface="微軟正黑體" panose="020B0604030504040204" pitchFamily="34" charset="-120"/>
                  <a:ea typeface="微軟正黑體" panose="020B0604030504040204" pitchFamily="34" charset="-120"/>
                </a:rPr>
                <a:t>業務計畫</a:t>
              </a:r>
            </a:p>
          </p:txBody>
        </p:sp>
        <p:grpSp>
          <p:nvGrpSpPr>
            <p:cNvPr id="73" name="群組 72"/>
            <p:cNvGrpSpPr/>
            <p:nvPr/>
          </p:nvGrpSpPr>
          <p:grpSpPr>
            <a:xfrm>
              <a:off x="1032903" y="4716532"/>
              <a:ext cx="3313113" cy="1027112"/>
              <a:chOff x="1263650" y="2761928"/>
              <a:chExt cx="3313113" cy="1027112"/>
            </a:xfrm>
          </p:grpSpPr>
          <p:sp>
            <p:nvSpPr>
              <p:cNvPr id="74" name="Line 40"/>
              <p:cNvSpPr>
                <a:spLocks noChangeShapeType="1"/>
              </p:cNvSpPr>
              <p:nvPr/>
            </p:nvSpPr>
            <p:spPr bwMode="auto">
              <a:xfrm>
                <a:off x="2954338" y="2761928"/>
                <a:ext cx="0" cy="1027112"/>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5" name="Line 42"/>
              <p:cNvSpPr>
                <a:spLocks noChangeShapeType="1"/>
              </p:cNvSpPr>
              <p:nvPr/>
            </p:nvSpPr>
            <p:spPr bwMode="auto">
              <a:xfrm>
                <a:off x="1263650" y="3493219"/>
                <a:ext cx="15875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6" name="Line 43"/>
              <p:cNvSpPr>
                <a:spLocks noChangeShapeType="1"/>
              </p:cNvSpPr>
              <p:nvPr/>
            </p:nvSpPr>
            <p:spPr bwMode="auto">
              <a:xfrm>
                <a:off x="2505075" y="3493219"/>
                <a:ext cx="346075" cy="1651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7" name="Line 44"/>
              <p:cNvSpPr>
                <a:spLocks noChangeShapeType="1"/>
              </p:cNvSpPr>
              <p:nvPr/>
            </p:nvSpPr>
            <p:spPr bwMode="auto">
              <a:xfrm flipH="1">
                <a:off x="3057525" y="3493219"/>
                <a:ext cx="1519238"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sp>
            <p:nvSpPr>
              <p:cNvPr id="78" name="Line 45"/>
              <p:cNvSpPr>
                <a:spLocks noChangeShapeType="1"/>
              </p:cNvSpPr>
              <p:nvPr/>
            </p:nvSpPr>
            <p:spPr bwMode="auto">
              <a:xfrm flipH="1">
                <a:off x="3036888" y="3469407"/>
                <a:ext cx="296862" cy="19526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微軟正黑體" panose="020B0604030504040204" pitchFamily="34" charset="-120"/>
                  <a:ea typeface="微軟正黑體" panose="020B0604030504040204" pitchFamily="34" charset="-120"/>
                </a:endParaRPr>
              </a:p>
            </p:txBody>
          </p:sp>
        </p:grpSp>
        <p:sp>
          <p:nvSpPr>
            <p:cNvPr id="433172" name="AutoShape 20" descr="90%"/>
            <p:cNvSpPr>
              <a:spLocks noChangeArrowheads="1"/>
            </p:cNvSpPr>
            <p:nvPr/>
          </p:nvSpPr>
          <p:spPr bwMode="auto">
            <a:xfrm>
              <a:off x="497161" y="3827824"/>
              <a:ext cx="4373641" cy="476726"/>
            </a:xfrm>
            <a:prstGeom prst="roundRect">
              <a:avLst>
                <a:gd name="adj" fmla="val 16667"/>
              </a:avLst>
            </a:prstGeom>
            <a:ln>
              <a:headEnd/>
              <a:tailEnd/>
            </a:ln>
            <a:extLst/>
          </p:spPr>
          <p:style>
            <a:lnRef idx="1">
              <a:schemeClr val="accent1"/>
            </a:lnRef>
            <a:fillRef idx="2">
              <a:schemeClr val="accent1"/>
            </a:fillRef>
            <a:effectRef idx="1">
              <a:schemeClr val="accent1"/>
            </a:effectRef>
            <a:fontRef idx="minor">
              <a:schemeClr val="dk1"/>
            </a:fontRef>
          </p:style>
          <p:txBody>
            <a:bodyPr wrap="square" lIns="0" rIns="0" anchor="ctr">
              <a:spAutoFit/>
            </a:bodyPr>
            <a:lstStyle/>
            <a:p>
              <a:pPr algn="ctr"/>
              <a:r>
                <a:rPr lang="en-US" altLang="zh-TW" sz="2200" b="1" dirty="0">
                  <a:latin typeface="微軟正黑體" panose="020B0604030504040204" pitchFamily="34" charset="-120"/>
                  <a:ea typeface="微軟正黑體" panose="020B0604030504040204" pitchFamily="34" charset="-120"/>
                </a:rPr>
                <a:t> </a:t>
              </a:r>
              <a:r>
                <a:rPr lang="zh-TW" altLang="en-US" sz="2200" b="1" dirty="0">
                  <a:latin typeface="微軟正黑體" panose="020B0604030504040204" pitchFamily="34" charset="-120"/>
                  <a:ea typeface="微軟正黑體" panose="020B0604030504040204" pitchFamily="34" charset="-120"/>
                </a:rPr>
                <a:t>直轄市、縣</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市</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地區災害防救計畫</a:t>
              </a:r>
            </a:p>
          </p:txBody>
        </p:sp>
      </p:grpSp>
    </p:spTree>
    <p:extLst>
      <p:ext uri="{BB962C8B-B14F-4D97-AF65-F5344CB8AC3E}">
        <p14:creationId xmlns:p14="http://schemas.microsoft.com/office/powerpoint/2010/main" val="125831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zh-TW" altLang="en-US" b="1" dirty="0"/>
              <a:t>簡報大綱</a:t>
            </a:r>
            <a:endParaRPr lang="zh-TW" altLang="en-US" dirty="0"/>
          </a:p>
        </p:txBody>
      </p:sp>
      <p:sp>
        <p:nvSpPr>
          <p:cNvPr id="2" name="投影片編號版面配置區 1"/>
          <p:cNvSpPr>
            <a:spLocks noGrp="1"/>
          </p:cNvSpPr>
          <p:nvPr>
            <p:ph type="sldNum" sz="quarter" idx="12"/>
          </p:nvPr>
        </p:nvSpPr>
        <p:spPr/>
        <p:txBody>
          <a:bodyPr>
            <a:normAutofit fontScale="85000" lnSpcReduction="20000"/>
          </a:bodyPr>
          <a:lstStyle/>
          <a:p>
            <a:fld id="{6433E34F-6D08-4605-9329-38AF301F766F}" type="slidenum">
              <a:rPr lang="zh-TW" altLang="en-US" smtClean="0"/>
              <a:t>2</a:t>
            </a:fld>
            <a:endParaRPr lang="zh-TW" altLang="en-US" dirty="0"/>
          </a:p>
        </p:txBody>
      </p:sp>
      <p:sp>
        <p:nvSpPr>
          <p:cNvPr id="6" name="內容版面配置區 2"/>
          <p:cNvSpPr txBox="1">
            <a:spLocks/>
          </p:cNvSpPr>
          <p:nvPr/>
        </p:nvSpPr>
        <p:spPr>
          <a:xfrm>
            <a:off x="612000" y="1602000"/>
            <a:ext cx="6048375" cy="4465637"/>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31825" indent="-631825">
              <a:spcBef>
                <a:spcPts val="500"/>
              </a:spcBef>
              <a:buSzPct val="80000"/>
              <a:buFont typeface="Wingdings" panose="05000000000000000000" pitchFamily="2" charset="2"/>
              <a:buChar char="u"/>
              <a:defRPr/>
            </a:pPr>
            <a:r>
              <a:rPr lang="zh-TW" altLang="en-US" sz="2800" b="1" dirty="0" smtClean="0"/>
              <a:t>災害</a:t>
            </a:r>
            <a:r>
              <a:rPr lang="zh-TW" altLang="en-US" sz="2800" b="1" dirty="0"/>
              <a:t>防</a:t>
            </a:r>
            <a:r>
              <a:rPr lang="zh-TW" altLang="en-US" sz="2800" b="1" dirty="0" smtClean="0"/>
              <a:t>救</a:t>
            </a:r>
            <a:r>
              <a:rPr lang="zh-TW" altLang="en-US" sz="2800" b="1" dirty="0"/>
              <a:t>法規概述</a:t>
            </a:r>
          </a:p>
          <a:p>
            <a:pPr marL="631825" indent="-631825">
              <a:spcBef>
                <a:spcPts val="500"/>
              </a:spcBef>
              <a:buSzPct val="80000"/>
              <a:buFont typeface="Wingdings" panose="05000000000000000000" pitchFamily="2" charset="2"/>
              <a:buChar char="u"/>
              <a:defRPr/>
            </a:pPr>
            <a:r>
              <a:rPr lang="zh-TW" altLang="en-US" sz="2800" b="1" dirty="0" smtClean="0"/>
              <a:t>災害防救法概述</a:t>
            </a:r>
            <a:endParaRPr lang="en-US" altLang="zh-TW" sz="2800" b="1" dirty="0" smtClean="0"/>
          </a:p>
          <a:p>
            <a:pPr marL="631825" indent="-631825">
              <a:spcBef>
                <a:spcPts val="500"/>
              </a:spcBef>
              <a:buSzPct val="80000"/>
              <a:buFont typeface="Wingdings" panose="05000000000000000000" pitchFamily="2" charset="2"/>
              <a:buChar char="u"/>
              <a:defRPr/>
            </a:pPr>
            <a:r>
              <a:rPr lang="zh-TW" altLang="en-US" sz="2800" b="1" dirty="0" smtClean="0"/>
              <a:t>災害</a:t>
            </a:r>
            <a:r>
              <a:rPr lang="zh-TW" altLang="en-US" sz="2800" b="1" dirty="0"/>
              <a:t>防救</a:t>
            </a:r>
            <a:r>
              <a:rPr lang="zh-TW" altLang="en-US" sz="2800" b="1" dirty="0" smtClean="0"/>
              <a:t>計畫概述</a:t>
            </a:r>
            <a:endParaRPr lang="en-US" altLang="zh-TW" sz="2800" b="1" dirty="0"/>
          </a:p>
          <a:p>
            <a:pPr marL="631825" indent="-631825">
              <a:spcBef>
                <a:spcPts val="500"/>
              </a:spcBef>
              <a:buSzPct val="80000"/>
              <a:buFont typeface="Wingdings" panose="05000000000000000000" pitchFamily="2" charset="2"/>
              <a:buChar char="u"/>
              <a:defRPr/>
            </a:pPr>
            <a:r>
              <a:rPr lang="zh-TW" altLang="en-US" sz="2800" b="1" dirty="0" smtClean="0"/>
              <a:t>地區災害防救計畫之研擬</a:t>
            </a:r>
            <a:endParaRPr lang="en-US" altLang="zh-TW" sz="2800" b="1" dirty="0" smtClean="0"/>
          </a:p>
          <a:p>
            <a:pPr marL="631825" indent="-631825">
              <a:spcBef>
                <a:spcPts val="500"/>
              </a:spcBef>
              <a:buSzPct val="80000"/>
              <a:buFont typeface="Wingdings" panose="05000000000000000000" pitchFamily="2" charset="2"/>
              <a:buChar char="u"/>
              <a:defRPr/>
            </a:pPr>
            <a:r>
              <a:rPr lang="zh-TW" altLang="en-US" sz="2800" b="1" dirty="0" smtClean="0"/>
              <a:t>問題與省思</a:t>
            </a:r>
            <a:endParaRPr lang="en-US" altLang="zh-TW" sz="2800" b="1" dirty="0" smtClean="0"/>
          </a:p>
        </p:txBody>
      </p:sp>
    </p:spTree>
    <p:extLst>
      <p:ext uri="{BB962C8B-B14F-4D97-AF65-F5344CB8AC3E}">
        <p14:creationId xmlns:p14="http://schemas.microsoft.com/office/powerpoint/2010/main" val="1922784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20</a:t>
            </a:fld>
            <a:endParaRPr lang="zh-TW" altLang="en-US" dirty="0"/>
          </a:p>
        </p:txBody>
      </p:sp>
      <p:sp>
        <p:nvSpPr>
          <p:cNvPr id="11"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a:t>
            </a:r>
            <a:r>
              <a:rPr lang="zh-TW" altLang="en-US" sz="3600" b="1" dirty="0">
                <a:latin typeface="微軟正黑體" pitchFamily="34" charset="-120"/>
                <a:ea typeface="微軟正黑體" pitchFamily="34" charset="-120"/>
                <a:cs typeface="华文仿宋"/>
              </a:rPr>
              <a:t>防</a:t>
            </a:r>
            <a:r>
              <a:rPr lang="zh-TW" altLang="en-US" sz="3600" b="1" dirty="0" smtClean="0">
                <a:latin typeface="微軟正黑體" pitchFamily="34" charset="-120"/>
                <a:ea typeface="微軟正黑體" pitchFamily="34" charset="-120"/>
                <a:cs typeface="华文仿宋"/>
              </a:rPr>
              <a:t>救</a:t>
            </a:r>
            <a:r>
              <a:rPr lang="zh-TW" altLang="en-US" sz="3600" b="1" dirty="0">
                <a:latin typeface="微軟正黑體" pitchFamily="34" charset="-120"/>
                <a:ea typeface="微軟正黑體" pitchFamily="34" charset="-120"/>
                <a:cs typeface="华文仿宋"/>
              </a:rPr>
              <a:t>計畫概述</a:t>
            </a:r>
          </a:p>
        </p:txBody>
      </p:sp>
      <p:sp>
        <p:nvSpPr>
          <p:cNvPr id="6" name="內容版面配置區 2"/>
          <p:cNvSpPr>
            <a:spLocks noGrp="1"/>
          </p:cNvSpPr>
          <p:nvPr>
            <p:ph idx="4294967295"/>
          </p:nvPr>
        </p:nvSpPr>
        <p:spPr>
          <a:xfrm>
            <a:off x="612000" y="1548000"/>
            <a:ext cx="8339782" cy="4146376"/>
          </a:xfrm>
          <a:prstGeom prst="rect">
            <a:avLst/>
          </a:prstGeom>
        </p:spPr>
        <p:txBody>
          <a:bodyPr>
            <a:normAutofit/>
          </a:bodyPr>
          <a:lstStyle/>
          <a:p>
            <a:pPr marL="358775" indent="-358775">
              <a:buFont typeface="Wingdings" panose="05000000000000000000" pitchFamily="2" charset="2"/>
              <a:buChar char="p"/>
              <a:defRPr/>
            </a:pPr>
            <a:r>
              <a:rPr lang="zh-TW" altLang="en-US" sz="2800" b="1" dirty="0" smtClean="0">
                <a:latin typeface="+mn-ea"/>
              </a:rPr>
              <a:t>災害防救基本計畫，主要內容如下</a:t>
            </a:r>
            <a:r>
              <a:rPr lang="zh-TW" altLang="en-US" sz="2800" b="1" dirty="0">
                <a:latin typeface="+mn-ea"/>
              </a:rPr>
              <a:t>：</a:t>
            </a:r>
          </a:p>
          <a:p>
            <a:pPr marL="358775" indent="-266700">
              <a:buFont typeface="Wingdings" panose="05000000000000000000" pitchFamily="2" charset="2"/>
              <a:buChar char="n"/>
              <a:defRPr/>
            </a:pPr>
            <a:r>
              <a:rPr kumimoji="1" lang="zh-TW" altLang="en-US" sz="2400" dirty="0" smtClean="0">
                <a:ea typeface="微軟正黑體" pitchFamily="34" charset="-120"/>
              </a:rPr>
              <a:t>整</a:t>
            </a:r>
            <a:r>
              <a:rPr kumimoji="1" lang="zh-TW" altLang="en-US" sz="2400" dirty="0">
                <a:ea typeface="微軟正黑體" pitchFamily="34" charset="-120"/>
              </a:rPr>
              <a:t>體性之長期災害防救</a:t>
            </a:r>
            <a:r>
              <a:rPr kumimoji="1" lang="zh-TW" altLang="en-US" sz="2400" dirty="0" smtClean="0">
                <a:ea typeface="微軟正黑體" pitchFamily="34" charset="-120"/>
              </a:rPr>
              <a:t>計畫</a:t>
            </a:r>
            <a:endParaRPr kumimoji="1" lang="en-US" altLang="zh-TW" sz="2400" dirty="0" smtClean="0">
              <a:ea typeface="微軟正黑體" pitchFamily="34" charset="-120"/>
            </a:endParaRPr>
          </a:p>
          <a:p>
            <a:pPr marL="358775" indent="-266700">
              <a:buFont typeface="Wingdings" panose="05000000000000000000" pitchFamily="2" charset="2"/>
              <a:buChar char="n"/>
              <a:defRPr/>
            </a:pPr>
            <a:r>
              <a:rPr kumimoji="1" lang="zh-TW" altLang="en-US" sz="2400" dirty="0" smtClean="0">
                <a:ea typeface="微軟正黑體" pitchFamily="34" charset="-120"/>
              </a:rPr>
              <a:t>災害</a:t>
            </a:r>
            <a:r>
              <a:rPr kumimoji="1" lang="zh-TW" altLang="en-US" sz="2400" dirty="0">
                <a:ea typeface="微軟正黑體" pitchFamily="34" charset="-120"/>
              </a:rPr>
              <a:t>防救業務計畫及地區災害防救計畫之重點</a:t>
            </a:r>
            <a:r>
              <a:rPr kumimoji="1" lang="zh-TW" altLang="en-US" sz="2400" dirty="0" smtClean="0">
                <a:ea typeface="微軟正黑體" pitchFamily="34" charset="-120"/>
              </a:rPr>
              <a:t>事項</a:t>
            </a:r>
            <a:endParaRPr kumimoji="1" lang="en-US" altLang="zh-TW" sz="2400" dirty="0" smtClean="0">
              <a:ea typeface="微軟正黑體" pitchFamily="34" charset="-120"/>
            </a:endParaRPr>
          </a:p>
          <a:p>
            <a:pPr marL="358775" indent="-266700">
              <a:buFont typeface="Wingdings" panose="05000000000000000000" pitchFamily="2" charset="2"/>
              <a:buChar char="n"/>
              <a:defRPr/>
            </a:pPr>
            <a:r>
              <a:rPr kumimoji="1" lang="zh-TW" altLang="en-US" sz="2400" dirty="0" smtClean="0">
                <a:ea typeface="微軟正黑體" pitchFamily="34" charset="-120"/>
              </a:rPr>
              <a:t>其他</a:t>
            </a:r>
            <a:r>
              <a:rPr kumimoji="1" lang="zh-TW" altLang="en-US" sz="2400" dirty="0">
                <a:ea typeface="微軟正黑體" pitchFamily="34" charset="-120"/>
              </a:rPr>
              <a:t>中央災害防救會報認為必要之</a:t>
            </a:r>
            <a:r>
              <a:rPr kumimoji="1" lang="zh-TW" altLang="en-US" sz="2400" dirty="0" smtClean="0">
                <a:ea typeface="微軟正黑體" pitchFamily="34" charset="-120"/>
              </a:rPr>
              <a:t>事項</a:t>
            </a:r>
            <a:endParaRPr kumimoji="1" lang="en-US" altLang="zh-TW" sz="2400" dirty="0" smtClean="0">
              <a:ea typeface="微軟正黑體" pitchFamily="34" charset="-120"/>
            </a:endParaRPr>
          </a:p>
          <a:p>
            <a:pPr marL="358775" indent="-266700">
              <a:buFont typeface="Wingdings" panose="05000000000000000000" pitchFamily="2" charset="2"/>
              <a:buChar char="n"/>
              <a:defRPr/>
            </a:pPr>
            <a:r>
              <a:rPr kumimoji="1" lang="zh-TW" altLang="en-US" sz="2400" dirty="0">
                <a:ea typeface="微軟正黑體" pitchFamily="34" charset="-120"/>
              </a:rPr>
              <a:t>訂定</a:t>
            </a:r>
            <a:r>
              <a:rPr kumimoji="1" lang="zh-TW" altLang="en-US" sz="2400" dirty="0" smtClean="0">
                <a:latin typeface="+mj-ea"/>
                <a:ea typeface="+mj-ea"/>
              </a:rPr>
              <a:t>單位</a:t>
            </a:r>
            <a:r>
              <a:rPr kumimoji="1" lang="en-US" altLang="zh-TW" sz="2400" dirty="0" smtClean="0">
                <a:latin typeface="+mj-ea"/>
                <a:ea typeface="+mj-ea"/>
              </a:rPr>
              <a:t>:</a:t>
            </a:r>
          </a:p>
          <a:p>
            <a:pPr marL="355600" indent="-177800">
              <a:buSzPct val="100000"/>
              <a:buFont typeface="Arial" panose="020B0604020202020204" pitchFamily="34" charset="0"/>
              <a:buChar char="•"/>
              <a:defRPr/>
            </a:pPr>
            <a:r>
              <a:rPr kumimoji="1" lang="zh-TW" altLang="en-US" sz="2400" dirty="0" smtClean="0">
                <a:latin typeface="+mj-ea"/>
                <a:ea typeface="+mj-ea"/>
              </a:rPr>
              <a:t>擬定</a:t>
            </a:r>
            <a:r>
              <a:rPr kumimoji="1" lang="en-US" altLang="zh-TW" sz="2400" dirty="0" smtClean="0">
                <a:latin typeface="+mj-ea"/>
                <a:ea typeface="+mj-ea"/>
              </a:rPr>
              <a:t>:</a:t>
            </a:r>
            <a:r>
              <a:rPr kumimoji="1" lang="zh-TW" altLang="en-US" sz="2400" dirty="0" smtClean="0">
                <a:latin typeface="+mj-ea"/>
                <a:ea typeface="+mj-ea"/>
              </a:rPr>
              <a:t>中央災害防救委員會</a:t>
            </a:r>
            <a:endParaRPr kumimoji="1" lang="en-US" altLang="zh-TW" sz="2400" dirty="0" smtClean="0">
              <a:latin typeface="+mj-ea"/>
              <a:ea typeface="+mj-ea"/>
            </a:endParaRPr>
          </a:p>
          <a:p>
            <a:pPr marL="355600" indent="-177800">
              <a:buSzPct val="100000"/>
              <a:buFont typeface="Arial" panose="020B0604020202020204" pitchFamily="34" charset="0"/>
              <a:buChar char="•"/>
              <a:defRPr/>
            </a:pPr>
            <a:r>
              <a:rPr kumimoji="1" lang="zh-TW" altLang="en-US" sz="2400" dirty="0" smtClean="0">
                <a:latin typeface="+mj-ea"/>
                <a:ea typeface="+mj-ea"/>
              </a:rPr>
              <a:t>核定</a:t>
            </a:r>
            <a:r>
              <a:rPr kumimoji="1" lang="en-US" altLang="zh-TW" sz="2400" dirty="0" smtClean="0">
                <a:latin typeface="+mj-ea"/>
                <a:ea typeface="+mj-ea"/>
              </a:rPr>
              <a:t>:</a:t>
            </a:r>
            <a:r>
              <a:rPr kumimoji="1" lang="zh-TW" altLang="en-US" sz="2400" dirty="0" smtClean="0">
                <a:latin typeface="+mj-ea"/>
                <a:ea typeface="+mj-ea"/>
              </a:rPr>
              <a:t>中央</a:t>
            </a:r>
            <a:r>
              <a:rPr kumimoji="1" lang="zh-TW" altLang="en-US" sz="2400" dirty="0" smtClean="0">
                <a:ea typeface="微軟正黑體" pitchFamily="34" charset="-120"/>
              </a:rPr>
              <a:t>災害防救會報</a:t>
            </a:r>
            <a:endParaRPr kumimoji="1" lang="en-US" altLang="zh-TW" sz="2400" dirty="0" smtClean="0">
              <a:ea typeface="微軟正黑體" pitchFamily="34" charset="-120"/>
            </a:endParaRPr>
          </a:p>
        </p:txBody>
      </p:sp>
    </p:spTree>
    <p:extLst>
      <p:ext uri="{BB962C8B-B14F-4D97-AF65-F5344CB8AC3E}">
        <p14:creationId xmlns:p14="http://schemas.microsoft.com/office/powerpoint/2010/main" val="231946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21</a:t>
            </a:fld>
            <a:endParaRPr lang="zh-TW" altLang="en-US" dirty="0"/>
          </a:p>
        </p:txBody>
      </p:sp>
      <p:sp>
        <p:nvSpPr>
          <p:cNvPr id="11"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a:t>
            </a:r>
            <a:r>
              <a:rPr lang="zh-TW" altLang="en-US" sz="3600" b="1" dirty="0">
                <a:latin typeface="微軟正黑體" pitchFamily="34" charset="-120"/>
                <a:ea typeface="微軟正黑體" pitchFamily="34" charset="-120"/>
                <a:cs typeface="华文仿宋"/>
              </a:rPr>
              <a:t>防</a:t>
            </a:r>
            <a:r>
              <a:rPr lang="zh-TW" altLang="en-US" sz="3600" b="1" dirty="0" smtClean="0">
                <a:latin typeface="微軟正黑體" pitchFamily="34" charset="-120"/>
                <a:ea typeface="微軟正黑體" pitchFamily="34" charset="-120"/>
                <a:cs typeface="华文仿宋"/>
              </a:rPr>
              <a:t>救</a:t>
            </a:r>
            <a:r>
              <a:rPr lang="zh-TW" altLang="en-US" sz="3600" b="1" dirty="0">
                <a:latin typeface="微軟正黑體" pitchFamily="34" charset="-120"/>
                <a:ea typeface="微軟正黑體" pitchFamily="34" charset="-120"/>
                <a:cs typeface="华文仿宋"/>
              </a:rPr>
              <a:t>計畫概述</a:t>
            </a:r>
          </a:p>
        </p:txBody>
      </p:sp>
      <p:sp>
        <p:nvSpPr>
          <p:cNvPr id="6" name="內容版面配置區 2"/>
          <p:cNvSpPr>
            <a:spLocks noGrp="1"/>
          </p:cNvSpPr>
          <p:nvPr>
            <p:ph idx="4294967295"/>
          </p:nvPr>
        </p:nvSpPr>
        <p:spPr>
          <a:xfrm>
            <a:off x="612000" y="1548000"/>
            <a:ext cx="8339782" cy="4146376"/>
          </a:xfrm>
          <a:prstGeom prst="rect">
            <a:avLst/>
          </a:prstGeom>
        </p:spPr>
        <p:txBody>
          <a:bodyPr>
            <a:normAutofit/>
          </a:bodyPr>
          <a:lstStyle/>
          <a:p>
            <a:pPr marL="358775" indent="-358775">
              <a:buFont typeface="Wingdings" panose="05000000000000000000" pitchFamily="2" charset="2"/>
              <a:buChar char="p"/>
              <a:defRPr/>
            </a:pPr>
            <a:r>
              <a:rPr lang="zh-TW" altLang="en-US" sz="2800" b="1" dirty="0" smtClean="0">
                <a:latin typeface="+mn-ea"/>
              </a:rPr>
              <a:t>災害防救業務計畫，主要內容如下</a:t>
            </a:r>
            <a:r>
              <a:rPr lang="zh-TW" altLang="en-US" sz="2800" b="1" dirty="0">
                <a:latin typeface="+mn-ea"/>
              </a:rPr>
              <a:t>：</a:t>
            </a:r>
          </a:p>
          <a:p>
            <a:pPr marL="358775" lvl="0" indent="-266700">
              <a:buFont typeface="Wingdings" panose="05000000000000000000" pitchFamily="2" charset="2"/>
              <a:buChar char="n"/>
              <a:defRPr/>
            </a:pPr>
            <a:r>
              <a:rPr kumimoji="1" lang="zh-TW" altLang="en-US" sz="2400" dirty="0" smtClean="0">
                <a:ea typeface="微軟正黑體" pitchFamily="34" charset="-120"/>
              </a:rPr>
              <a:t>關於</a:t>
            </a:r>
            <a:r>
              <a:rPr kumimoji="1" lang="zh-TW" altLang="en-US" sz="2400" dirty="0">
                <a:ea typeface="微軟正黑體" pitchFamily="34" charset="-120"/>
              </a:rPr>
              <a:t>所主管事務或業務應採行之災害防救事項</a:t>
            </a:r>
          </a:p>
          <a:p>
            <a:pPr marL="358775" lvl="0" indent="-266700">
              <a:buFont typeface="Wingdings" panose="05000000000000000000" pitchFamily="2" charset="2"/>
              <a:buChar char="n"/>
              <a:defRPr/>
            </a:pPr>
            <a:r>
              <a:rPr kumimoji="1" lang="zh-TW" altLang="en-US" sz="2400" dirty="0" smtClean="0">
                <a:ea typeface="微軟正黑體" pitchFamily="34" charset="-120"/>
              </a:rPr>
              <a:t>關於</a:t>
            </a:r>
            <a:r>
              <a:rPr kumimoji="1" lang="zh-TW" altLang="en-US" sz="2400" dirty="0">
                <a:ea typeface="微軟正黑體" pitchFamily="34" charset="-120"/>
              </a:rPr>
              <a:t>所掌事務或業務之地區災害防救計畫訂定基準</a:t>
            </a:r>
          </a:p>
          <a:p>
            <a:pPr marL="358775" indent="-266700">
              <a:buFont typeface="Wingdings" panose="05000000000000000000" pitchFamily="2" charset="2"/>
              <a:buChar char="n"/>
              <a:defRPr/>
            </a:pPr>
            <a:r>
              <a:rPr kumimoji="1" lang="zh-TW" altLang="en-US" sz="2400" dirty="0" smtClean="0">
                <a:latin typeface="+mj-ea"/>
                <a:ea typeface="+mj-ea"/>
              </a:rPr>
              <a:t>訂</a:t>
            </a:r>
            <a:r>
              <a:rPr kumimoji="1" lang="zh-TW" altLang="en-US" sz="2400" dirty="0">
                <a:latin typeface="+mj-ea"/>
                <a:ea typeface="+mj-ea"/>
              </a:rPr>
              <a:t>定</a:t>
            </a:r>
            <a:r>
              <a:rPr kumimoji="1" lang="zh-TW" altLang="en-US" sz="2400" dirty="0" smtClean="0">
                <a:latin typeface="+mj-ea"/>
                <a:ea typeface="+mj-ea"/>
              </a:rPr>
              <a:t>單位</a:t>
            </a:r>
            <a:r>
              <a:rPr kumimoji="1" lang="en-US" altLang="zh-TW" sz="2400" dirty="0" smtClean="0">
                <a:latin typeface="+mj-ea"/>
                <a:ea typeface="+mj-ea"/>
              </a:rPr>
              <a:t>:</a:t>
            </a:r>
          </a:p>
          <a:p>
            <a:pPr marL="355600" lvl="0" indent="-177800">
              <a:buSzPct val="100000"/>
              <a:buFont typeface="Arial" panose="020B0604020202020204" pitchFamily="34" charset="0"/>
              <a:buChar char="•"/>
              <a:defRPr/>
            </a:pPr>
            <a:r>
              <a:rPr kumimoji="1" lang="zh-TW" altLang="en-US" sz="2400" dirty="0" smtClean="0">
                <a:latin typeface="+mj-ea"/>
                <a:ea typeface="+mj-ea"/>
              </a:rPr>
              <a:t>擬定</a:t>
            </a:r>
            <a:r>
              <a:rPr kumimoji="1" lang="en-US" altLang="zh-TW" sz="2400" dirty="0" smtClean="0">
                <a:latin typeface="+mj-ea"/>
                <a:ea typeface="+mj-ea"/>
              </a:rPr>
              <a:t>:</a:t>
            </a:r>
            <a:r>
              <a:rPr kumimoji="1" lang="zh-TW" altLang="en-US" sz="2400" dirty="0">
                <a:latin typeface="+mj-ea"/>
                <a:ea typeface="+mj-ea"/>
              </a:rPr>
              <a:t>中央災害防救業務主管機關、指定</a:t>
            </a:r>
            <a:r>
              <a:rPr kumimoji="1" lang="zh-TW" altLang="en-US" sz="2400" dirty="0" smtClean="0">
                <a:latin typeface="+mj-ea"/>
                <a:ea typeface="+mj-ea"/>
              </a:rPr>
              <a:t>公共事業</a:t>
            </a:r>
            <a:endParaRPr kumimoji="1" lang="en-US" altLang="zh-TW" sz="2400" dirty="0">
              <a:latin typeface="+mj-ea"/>
              <a:ea typeface="+mj-ea"/>
            </a:endParaRPr>
          </a:p>
          <a:p>
            <a:pPr marL="355600" lvl="0" indent="-177800">
              <a:buSzPct val="100000"/>
              <a:buFont typeface="Arial" panose="020B0604020202020204" pitchFamily="34" charset="0"/>
              <a:buChar char="•"/>
              <a:defRPr/>
            </a:pPr>
            <a:r>
              <a:rPr kumimoji="1" lang="zh-TW" altLang="en-US" sz="2400" dirty="0" smtClean="0">
                <a:latin typeface="+mj-ea"/>
                <a:ea typeface="+mj-ea"/>
              </a:rPr>
              <a:t>核定</a:t>
            </a:r>
            <a:r>
              <a:rPr kumimoji="1" lang="en-US" altLang="zh-TW" sz="2400" dirty="0" smtClean="0">
                <a:latin typeface="+mj-ea"/>
                <a:ea typeface="+mj-ea"/>
              </a:rPr>
              <a:t>:</a:t>
            </a:r>
            <a:r>
              <a:rPr kumimoji="1" lang="zh-TW" altLang="en-US" sz="2400" dirty="0">
                <a:latin typeface="+mj-ea"/>
                <a:ea typeface="+mj-ea"/>
              </a:rPr>
              <a:t>中央災害</a:t>
            </a:r>
            <a:r>
              <a:rPr kumimoji="1" lang="zh-TW" altLang="en-US" sz="2400" dirty="0">
                <a:ea typeface="微軟正黑體" pitchFamily="34" charset="-120"/>
              </a:rPr>
              <a:t>防救會報、中央目的事業主管機關</a:t>
            </a:r>
          </a:p>
        </p:txBody>
      </p:sp>
    </p:spTree>
    <p:extLst>
      <p:ext uri="{BB962C8B-B14F-4D97-AF65-F5344CB8AC3E}">
        <p14:creationId xmlns:p14="http://schemas.microsoft.com/office/powerpoint/2010/main" val="143224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22</a:t>
            </a:fld>
            <a:endParaRPr lang="zh-TW" altLang="en-US" dirty="0"/>
          </a:p>
        </p:txBody>
      </p:sp>
      <p:sp>
        <p:nvSpPr>
          <p:cNvPr id="11"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a:t>
            </a:r>
            <a:r>
              <a:rPr lang="zh-TW" altLang="en-US" sz="3600" b="1" dirty="0">
                <a:latin typeface="微軟正黑體" pitchFamily="34" charset="-120"/>
                <a:ea typeface="微軟正黑體" pitchFamily="34" charset="-120"/>
                <a:cs typeface="华文仿宋"/>
              </a:rPr>
              <a:t>防</a:t>
            </a:r>
            <a:r>
              <a:rPr lang="zh-TW" altLang="en-US" sz="3600" b="1" dirty="0" smtClean="0">
                <a:latin typeface="微軟正黑體" pitchFamily="34" charset="-120"/>
                <a:ea typeface="微軟正黑體" pitchFamily="34" charset="-120"/>
                <a:cs typeface="华文仿宋"/>
              </a:rPr>
              <a:t>救</a:t>
            </a:r>
            <a:r>
              <a:rPr lang="zh-TW" altLang="en-US" sz="3600" b="1" dirty="0">
                <a:latin typeface="微軟正黑體" pitchFamily="34" charset="-120"/>
                <a:ea typeface="微軟正黑體" pitchFamily="34" charset="-120"/>
                <a:cs typeface="华文仿宋"/>
              </a:rPr>
              <a:t>計畫概述</a:t>
            </a:r>
          </a:p>
        </p:txBody>
      </p:sp>
      <p:sp>
        <p:nvSpPr>
          <p:cNvPr id="6" name="內容版面配置區 2"/>
          <p:cNvSpPr>
            <a:spLocks noGrp="1"/>
          </p:cNvSpPr>
          <p:nvPr>
            <p:ph idx="4294967295"/>
          </p:nvPr>
        </p:nvSpPr>
        <p:spPr>
          <a:xfrm>
            <a:off x="612000" y="1548000"/>
            <a:ext cx="8154000" cy="4146376"/>
          </a:xfrm>
          <a:prstGeom prst="rect">
            <a:avLst/>
          </a:prstGeom>
        </p:spPr>
        <p:txBody>
          <a:bodyPr>
            <a:normAutofit/>
          </a:bodyPr>
          <a:lstStyle/>
          <a:p>
            <a:pPr marL="358775" indent="-358775">
              <a:buFont typeface="Wingdings" panose="05000000000000000000" pitchFamily="2" charset="2"/>
              <a:buChar char="p"/>
              <a:defRPr/>
            </a:pPr>
            <a:r>
              <a:rPr lang="zh-TW" altLang="en-US" sz="2800" b="1" dirty="0" smtClean="0">
                <a:latin typeface="+mn-ea"/>
              </a:rPr>
              <a:t>地區災害防救計畫，主要內容如下</a:t>
            </a:r>
            <a:r>
              <a:rPr lang="zh-TW" altLang="en-US" sz="2800" b="1" dirty="0">
                <a:latin typeface="+mn-ea"/>
              </a:rPr>
              <a:t>：</a:t>
            </a:r>
          </a:p>
          <a:p>
            <a:pPr marL="358775" indent="-266700">
              <a:buFont typeface="Wingdings" panose="05000000000000000000" pitchFamily="2" charset="2"/>
              <a:buChar char="n"/>
              <a:defRPr/>
            </a:pPr>
            <a:r>
              <a:rPr kumimoji="1" lang="zh-TW" altLang="en-US" sz="2400" dirty="0" smtClean="0">
                <a:latin typeface="+mj-ea"/>
                <a:ea typeface="+mj-ea"/>
              </a:rPr>
              <a:t>該</a:t>
            </a:r>
            <a:r>
              <a:rPr kumimoji="1" lang="zh-TW" altLang="en-US" sz="2400" dirty="0">
                <a:latin typeface="+mj-ea"/>
                <a:ea typeface="+mj-ea"/>
              </a:rPr>
              <a:t>地區有關防災措施、災害預防、情報蒐集傳達、預警、災害應變</a:t>
            </a:r>
            <a:r>
              <a:rPr kumimoji="1" lang="zh-TW" altLang="en-US" sz="2400" dirty="0" smtClean="0">
                <a:latin typeface="+mj-ea"/>
                <a:ea typeface="+mj-ea"/>
              </a:rPr>
              <a:t>復建對策</a:t>
            </a:r>
            <a:r>
              <a:rPr kumimoji="1" lang="zh-TW" altLang="en-US" sz="2400" dirty="0">
                <a:latin typeface="+mj-ea"/>
                <a:ea typeface="+mj-ea"/>
              </a:rPr>
              <a:t>等計畫及防救設施、設備、物資、基金之整備調度、分配、輸送、通訊等相關計畫</a:t>
            </a:r>
          </a:p>
          <a:p>
            <a:pPr marL="358775" indent="-266700">
              <a:buFont typeface="Wingdings" panose="05000000000000000000" pitchFamily="2" charset="2"/>
              <a:buChar char="n"/>
              <a:defRPr/>
            </a:pPr>
            <a:r>
              <a:rPr kumimoji="1" lang="zh-TW" altLang="en-US" sz="2400" dirty="0" smtClean="0">
                <a:latin typeface="+mj-ea"/>
                <a:ea typeface="+mj-ea"/>
              </a:rPr>
              <a:t>訂</a:t>
            </a:r>
            <a:r>
              <a:rPr kumimoji="1" lang="zh-TW" altLang="en-US" sz="2400" dirty="0">
                <a:latin typeface="+mj-ea"/>
                <a:ea typeface="+mj-ea"/>
              </a:rPr>
              <a:t>定</a:t>
            </a:r>
            <a:r>
              <a:rPr kumimoji="1" lang="zh-TW" altLang="en-US" sz="2400" dirty="0" smtClean="0">
                <a:latin typeface="+mj-ea"/>
                <a:ea typeface="+mj-ea"/>
              </a:rPr>
              <a:t>單位</a:t>
            </a:r>
            <a:r>
              <a:rPr kumimoji="1" lang="en-US" altLang="zh-TW" sz="2400" dirty="0" smtClean="0">
                <a:latin typeface="+mj-ea"/>
                <a:ea typeface="+mj-ea"/>
              </a:rPr>
              <a:t>:</a:t>
            </a:r>
          </a:p>
          <a:p>
            <a:pPr marL="355600" indent="-177800">
              <a:buSzPct val="100000"/>
              <a:buFont typeface="Arial" panose="020B0604020202020204" pitchFamily="34" charset="0"/>
              <a:buChar char="•"/>
              <a:defRPr/>
            </a:pPr>
            <a:r>
              <a:rPr kumimoji="1" lang="zh-TW" altLang="en-US" sz="2400" dirty="0" smtClean="0">
                <a:latin typeface="+mj-ea"/>
                <a:ea typeface="+mj-ea"/>
              </a:rPr>
              <a:t>擬定</a:t>
            </a:r>
            <a:r>
              <a:rPr kumimoji="1" lang="en-US" altLang="zh-TW" sz="2400" dirty="0" smtClean="0">
                <a:latin typeface="+mj-ea"/>
                <a:ea typeface="+mj-ea"/>
              </a:rPr>
              <a:t>:</a:t>
            </a:r>
            <a:r>
              <a:rPr kumimoji="1" lang="zh-TW" altLang="en-US" sz="2400" dirty="0">
                <a:latin typeface="+mj-ea"/>
                <a:ea typeface="+mj-ea"/>
              </a:rPr>
              <a:t>直轄市、</a:t>
            </a:r>
            <a:r>
              <a:rPr kumimoji="1" lang="zh-TW" altLang="en-US" sz="2400" dirty="0" smtClean="0">
                <a:latin typeface="+mj-ea"/>
                <a:ea typeface="+mj-ea"/>
              </a:rPr>
              <a:t>縣</a:t>
            </a:r>
            <a:r>
              <a:rPr kumimoji="1" lang="en-US" altLang="zh-TW" sz="2400" dirty="0" smtClean="0">
                <a:latin typeface="+mj-ea"/>
                <a:ea typeface="+mj-ea"/>
              </a:rPr>
              <a:t>(</a:t>
            </a:r>
            <a:r>
              <a:rPr kumimoji="1" lang="zh-TW" altLang="en-US" sz="2400" dirty="0" smtClean="0">
                <a:latin typeface="+mj-ea"/>
                <a:ea typeface="+mj-ea"/>
              </a:rPr>
              <a:t>市</a:t>
            </a:r>
            <a:r>
              <a:rPr kumimoji="1" lang="en-US" altLang="zh-TW" sz="2400" dirty="0" smtClean="0">
                <a:latin typeface="+mj-ea"/>
                <a:ea typeface="+mj-ea"/>
              </a:rPr>
              <a:t>)</a:t>
            </a:r>
            <a:r>
              <a:rPr kumimoji="1" lang="zh-TW" altLang="en-US" sz="2400" dirty="0" smtClean="0">
                <a:latin typeface="+mj-ea"/>
                <a:ea typeface="+mj-ea"/>
              </a:rPr>
              <a:t>災害</a:t>
            </a:r>
            <a:r>
              <a:rPr kumimoji="1" lang="zh-TW" altLang="en-US" sz="2400" dirty="0">
                <a:latin typeface="+mj-ea"/>
                <a:ea typeface="+mj-ea"/>
              </a:rPr>
              <a:t>防救會報執行單位、</a:t>
            </a:r>
            <a:r>
              <a:rPr kumimoji="1" lang="zh-TW" altLang="en-US" sz="2400" dirty="0" smtClean="0">
                <a:latin typeface="+mj-ea"/>
                <a:ea typeface="+mj-ea"/>
              </a:rPr>
              <a:t>鄉</a:t>
            </a:r>
            <a:r>
              <a:rPr kumimoji="1" lang="en-US" altLang="zh-TW" sz="2400" dirty="0">
                <a:latin typeface="+mj-ea"/>
                <a:ea typeface="+mj-ea"/>
              </a:rPr>
              <a:t>(</a:t>
            </a:r>
            <a:r>
              <a:rPr kumimoji="1" lang="zh-TW" altLang="en-US" sz="2400" dirty="0" smtClean="0">
                <a:latin typeface="+mj-ea"/>
                <a:ea typeface="+mj-ea"/>
              </a:rPr>
              <a:t>鎮</a:t>
            </a:r>
            <a:r>
              <a:rPr kumimoji="1" lang="zh-TW" altLang="en-US" sz="2400" dirty="0">
                <a:latin typeface="+mj-ea"/>
                <a:ea typeface="+mj-ea"/>
              </a:rPr>
              <a:t>、</a:t>
            </a:r>
            <a:r>
              <a:rPr kumimoji="1" lang="zh-TW" altLang="en-US" sz="2400" dirty="0" smtClean="0">
                <a:latin typeface="+mj-ea"/>
                <a:ea typeface="+mj-ea"/>
              </a:rPr>
              <a:t>市</a:t>
            </a:r>
            <a:r>
              <a:rPr kumimoji="1" lang="en-US" altLang="zh-TW" sz="2400" dirty="0">
                <a:latin typeface="+mj-ea"/>
                <a:ea typeface="+mj-ea"/>
              </a:rPr>
              <a:t>)</a:t>
            </a:r>
            <a:r>
              <a:rPr kumimoji="1" lang="zh-TW" altLang="en-US" sz="2400" dirty="0" smtClean="0">
                <a:latin typeface="+mj-ea"/>
                <a:ea typeface="+mj-ea"/>
              </a:rPr>
              <a:t>公所</a:t>
            </a:r>
            <a:endParaRPr kumimoji="1" lang="en-US" altLang="zh-TW" sz="2400" dirty="0" smtClean="0">
              <a:latin typeface="+mj-ea"/>
              <a:ea typeface="+mj-ea"/>
            </a:endParaRPr>
          </a:p>
          <a:p>
            <a:pPr marL="355600" indent="-177800">
              <a:buSzPct val="100000"/>
              <a:buFont typeface="Arial" panose="020B0604020202020204" pitchFamily="34" charset="0"/>
              <a:buChar char="•"/>
              <a:defRPr/>
            </a:pPr>
            <a:r>
              <a:rPr kumimoji="1" lang="zh-TW" altLang="en-US" sz="2400" dirty="0" smtClean="0">
                <a:latin typeface="+mj-ea"/>
                <a:ea typeface="+mj-ea"/>
              </a:rPr>
              <a:t>核定</a:t>
            </a:r>
            <a:r>
              <a:rPr kumimoji="1" lang="en-US" altLang="zh-TW" sz="2400" dirty="0" smtClean="0">
                <a:latin typeface="+mj-ea"/>
                <a:ea typeface="+mj-ea"/>
              </a:rPr>
              <a:t>:</a:t>
            </a:r>
            <a:r>
              <a:rPr kumimoji="1" lang="zh-TW" altLang="en-US" sz="2400" dirty="0">
                <a:latin typeface="+mj-ea"/>
                <a:ea typeface="+mj-ea"/>
              </a:rPr>
              <a:t>各級地方災害防救會報，並報所屬上級災害防救會報</a:t>
            </a:r>
            <a:r>
              <a:rPr kumimoji="1" lang="zh-TW" altLang="en-US" sz="2400" dirty="0" smtClean="0">
                <a:latin typeface="+mj-ea"/>
                <a:ea typeface="+mj-ea"/>
              </a:rPr>
              <a:t>備查</a:t>
            </a:r>
            <a:endParaRPr kumimoji="1" lang="zh-TW" altLang="en-US" sz="2400" dirty="0">
              <a:latin typeface="+mj-ea"/>
              <a:ea typeface="+mj-ea"/>
            </a:endParaRPr>
          </a:p>
        </p:txBody>
      </p:sp>
    </p:spTree>
    <p:extLst>
      <p:ext uri="{BB962C8B-B14F-4D97-AF65-F5344CB8AC3E}">
        <p14:creationId xmlns:p14="http://schemas.microsoft.com/office/powerpoint/2010/main" val="214475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11188" y="2798763"/>
            <a:ext cx="8153400" cy="990600"/>
          </a:xfrm>
        </p:spPr>
        <p:txBody>
          <a:bodyPr>
            <a:normAutofit/>
          </a:bodyPr>
          <a:lstStyle/>
          <a:p>
            <a:r>
              <a:rPr lang="zh-TW" altLang="en-US" b="1" dirty="0" smtClean="0"/>
              <a:t>地區災害</a:t>
            </a:r>
            <a:r>
              <a:rPr lang="zh-TW" altLang="en-US" b="1" dirty="0"/>
              <a:t>防</a:t>
            </a:r>
            <a:r>
              <a:rPr lang="zh-TW" altLang="en-US" b="1" dirty="0" smtClean="0"/>
              <a:t>救計畫之研擬</a:t>
            </a:r>
            <a:endParaRPr lang="zh-TW" altLang="en-US" b="1" dirty="0"/>
          </a:p>
        </p:txBody>
      </p:sp>
      <p:sp>
        <p:nvSpPr>
          <p:cNvPr id="2" name="日期版面配置區 1"/>
          <p:cNvSpPr>
            <a:spLocks noGrp="1"/>
          </p:cNvSpPr>
          <p:nvPr>
            <p:ph type="dt" sz="quarter" idx="10"/>
          </p:nvPr>
        </p:nvSpPr>
        <p:spPr/>
        <p:txBody>
          <a:bodyPr/>
          <a:lstStyle/>
          <a:p>
            <a:pPr>
              <a:defRPr/>
            </a:pPr>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pPr>
              <a:defRPr/>
            </a:pPr>
            <a:fld id="{0CD9CC1A-2644-4127-8F0D-26C8C8905193}" type="slidenum">
              <a:rPr lang="zh-TW" altLang="en-US" smtClean="0"/>
              <a:pPr>
                <a:defRPr/>
              </a:pPr>
              <a:t>23</a:t>
            </a:fld>
            <a:endParaRPr lang="zh-TW" altLang="en-US"/>
          </a:p>
        </p:txBody>
      </p:sp>
    </p:spTree>
    <p:extLst>
      <p:ext uri="{BB962C8B-B14F-4D97-AF65-F5344CB8AC3E}">
        <p14:creationId xmlns:p14="http://schemas.microsoft.com/office/powerpoint/2010/main" val="1166587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24</a:t>
            </a:fld>
            <a:endParaRPr lang="zh-TW" altLang="en-US" dirty="0"/>
          </a:p>
        </p:txBody>
      </p:sp>
      <p:grpSp>
        <p:nvGrpSpPr>
          <p:cNvPr id="13" name="群組 12"/>
          <p:cNvGrpSpPr/>
          <p:nvPr/>
        </p:nvGrpSpPr>
        <p:grpSpPr>
          <a:xfrm>
            <a:off x="1763688" y="2564904"/>
            <a:ext cx="5544616" cy="3816424"/>
            <a:chOff x="1979712" y="2564904"/>
            <a:chExt cx="5544616" cy="3816424"/>
          </a:xfrm>
        </p:grpSpPr>
        <p:pic>
          <p:nvPicPr>
            <p:cNvPr id="20" name="Picture 6" descr="減災"/>
            <p:cNvPicPr preferRelativeResize="0">
              <a:picLocks noChangeArrowheads="1"/>
            </p:cNvPicPr>
            <p:nvPr/>
          </p:nvPicPr>
          <p:blipFill>
            <a:blip r:embed="rId2"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1979712" y="3881710"/>
              <a:ext cx="1620000" cy="11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整備"/>
            <p:cNvPicPr preferRelativeResize="0">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6883" y="2564904"/>
              <a:ext cx="1620000" cy="11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災害應變"/>
            <p:cNvPicPr preferRelativeResize="0">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4328" y="3881710"/>
              <a:ext cx="1620000" cy="11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復原重建"/>
            <p:cNvPicPr preferRelativeResize="0">
              <a:picLocks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3926883" y="5247328"/>
              <a:ext cx="1620000" cy="11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8"/>
            <p:cNvSpPr>
              <a:spLocks noChangeArrowheads="1"/>
            </p:cNvSpPr>
            <p:nvPr/>
          </p:nvSpPr>
          <p:spPr bwMode="gray">
            <a:xfrm rot="19362016">
              <a:off x="3420062" y="3451207"/>
              <a:ext cx="396000" cy="252000"/>
            </a:xfrm>
            <a:prstGeom prst="rightArrow">
              <a:avLst>
                <a:gd name="adj1" fmla="val 50000"/>
                <a:gd name="adj2" fmla="val 58333"/>
              </a:avLst>
            </a:prstGeom>
            <a:solidFill>
              <a:schemeClr val="tx1">
                <a:lumMod val="50000"/>
                <a:lumOff val="50000"/>
              </a:schemeClr>
            </a:solidFill>
            <a:ln>
              <a:noFill/>
            </a:ln>
            <a:effectLst/>
          </p:spPr>
          <p:txBody>
            <a:bodyPr wrap="none" anchor="ctr"/>
            <a:lstStyle/>
            <a:p>
              <a:endParaRPr lang="zh-TW" altLang="en-US"/>
            </a:p>
          </p:txBody>
        </p:sp>
        <p:sp>
          <p:nvSpPr>
            <p:cNvPr id="25" name="AutoShape 8"/>
            <p:cNvSpPr>
              <a:spLocks noChangeArrowheads="1"/>
            </p:cNvSpPr>
            <p:nvPr/>
          </p:nvSpPr>
          <p:spPr bwMode="gray">
            <a:xfrm rot="1819485">
              <a:off x="5688647" y="3454309"/>
              <a:ext cx="396000" cy="252000"/>
            </a:xfrm>
            <a:prstGeom prst="rightArrow">
              <a:avLst>
                <a:gd name="adj1" fmla="val 50000"/>
                <a:gd name="adj2" fmla="val 58333"/>
              </a:avLst>
            </a:prstGeom>
            <a:solidFill>
              <a:schemeClr val="tx1">
                <a:lumMod val="50000"/>
                <a:lumOff val="50000"/>
              </a:schemeClr>
            </a:solidFill>
            <a:ln>
              <a:noFill/>
            </a:ln>
            <a:effectLst/>
          </p:spPr>
          <p:txBody>
            <a:bodyPr wrap="none" anchor="ctr"/>
            <a:lstStyle/>
            <a:p>
              <a:endParaRPr lang="zh-TW" altLang="en-US"/>
            </a:p>
          </p:txBody>
        </p:sp>
        <p:sp>
          <p:nvSpPr>
            <p:cNvPr id="26" name="AutoShape 8"/>
            <p:cNvSpPr>
              <a:spLocks noChangeArrowheads="1"/>
            </p:cNvSpPr>
            <p:nvPr/>
          </p:nvSpPr>
          <p:spPr bwMode="gray">
            <a:xfrm rot="8379998">
              <a:off x="5653682" y="5150751"/>
              <a:ext cx="396000" cy="252000"/>
            </a:xfrm>
            <a:prstGeom prst="rightArrow">
              <a:avLst>
                <a:gd name="adj1" fmla="val 50000"/>
                <a:gd name="adj2" fmla="val 58333"/>
              </a:avLst>
            </a:prstGeom>
            <a:solidFill>
              <a:schemeClr val="tx1">
                <a:lumMod val="50000"/>
                <a:lumOff val="50000"/>
              </a:schemeClr>
            </a:solidFill>
            <a:ln>
              <a:noFill/>
            </a:ln>
            <a:effectLst/>
          </p:spPr>
          <p:txBody>
            <a:bodyPr wrap="none" anchor="ctr"/>
            <a:lstStyle/>
            <a:p>
              <a:endParaRPr lang="zh-TW" altLang="en-US"/>
            </a:p>
          </p:txBody>
        </p:sp>
        <p:sp>
          <p:nvSpPr>
            <p:cNvPr id="27" name="AutoShape 8"/>
            <p:cNvSpPr>
              <a:spLocks noChangeArrowheads="1"/>
            </p:cNvSpPr>
            <p:nvPr/>
          </p:nvSpPr>
          <p:spPr bwMode="gray">
            <a:xfrm rot="12934741">
              <a:off x="3419576" y="5173553"/>
              <a:ext cx="396000" cy="252000"/>
            </a:xfrm>
            <a:prstGeom prst="rightArrow">
              <a:avLst>
                <a:gd name="adj1" fmla="val 50000"/>
                <a:gd name="adj2" fmla="val 58333"/>
              </a:avLst>
            </a:prstGeom>
            <a:solidFill>
              <a:schemeClr val="tx1">
                <a:lumMod val="50000"/>
                <a:lumOff val="50000"/>
              </a:schemeClr>
            </a:solidFill>
            <a:ln>
              <a:noFill/>
            </a:ln>
            <a:effectLst/>
          </p:spPr>
          <p:txBody>
            <a:bodyPr wrap="none" anchor="ctr"/>
            <a:lstStyle/>
            <a:p>
              <a:endParaRPr lang="zh-TW" altLang="en-US"/>
            </a:p>
          </p:txBody>
        </p:sp>
      </p:grpSp>
      <p:sp>
        <p:nvSpPr>
          <p:cNvPr id="28" name="內容版面配置區 2"/>
          <p:cNvSpPr>
            <a:spLocks noGrp="1"/>
          </p:cNvSpPr>
          <p:nvPr>
            <p:ph idx="4294967295"/>
          </p:nvPr>
        </p:nvSpPr>
        <p:spPr>
          <a:xfrm>
            <a:off x="612000" y="1548000"/>
            <a:ext cx="8154000" cy="1016904"/>
          </a:xfrm>
          <a:prstGeom prst="rect">
            <a:avLst/>
          </a:prstGeom>
        </p:spPr>
        <p:txBody>
          <a:bodyPr>
            <a:normAutofit/>
          </a:bodyPr>
          <a:lstStyle/>
          <a:p>
            <a:pPr marL="365125" indent="-365125">
              <a:buFont typeface="Wingdings" panose="05000000000000000000" pitchFamily="2" charset="2"/>
              <a:buChar char="p"/>
              <a:defRPr/>
            </a:pPr>
            <a:r>
              <a:rPr lang="zh-TW" altLang="en-US" sz="2800" b="1" dirty="0" smtClean="0">
                <a:latin typeface="+mn-ea"/>
              </a:rPr>
              <a:t>災害防救計畫的擬定，應含括災害管理各階段所應進行的各項工作</a:t>
            </a:r>
          </a:p>
        </p:txBody>
      </p:sp>
      <p:sp>
        <p:nvSpPr>
          <p:cNvPr id="29"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地區災害</a:t>
            </a:r>
            <a:r>
              <a:rPr lang="zh-TW" altLang="en-US" sz="3600" b="1" dirty="0">
                <a:latin typeface="微軟正黑體" pitchFamily="34" charset="-120"/>
                <a:ea typeface="微軟正黑體" pitchFamily="34" charset="-120"/>
                <a:cs typeface="华文仿宋"/>
              </a:rPr>
              <a:t>防</a:t>
            </a:r>
            <a:r>
              <a:rPr lang="zh-TW" altLang="en-US" sz="3600" b="1" dirty="0" smtClean="0">
                <a:latin typeface="微軟正黑體" pitchFamily="34" charset="-120"/>
                <a:ea typeface="微軟正黑體" pitchFamily="34" charset="-120"/>
                <a:cs typeface="华文仿宋"/>
              </a:rPr>
              <a:t>救計畫之研擬</a:t>
            </a:r>
            <a:endParaRPr lang="zh-TW" altLang="en-US" sz="3600" b="1" dirty="0">
              <a:latin typeface="微軟正黑體" pitchFamily="34" charset="-120"/>
              <a:ea typeface="微軟正黑體" pitchFamily="34" charset="-120"/>
              <a:cs typeface="华文仿宋"/>
            </a:endParaRPr>
          </a:p>
        </p:txBody>
      </p:sp>
    </p:spTree>
    <p:extLst>
      <p:ext uri="{BB962C8B-B14F-4D97-AF65-F5344CB8AC3E}">
        <p14:creationId xmlns:p14="http://schemas.microsoft.com/office/powerpoint/2010/main" val="2954754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386140746"/>
              </p:ext>
            </p:extLst>
          </p:nvPr>
        </p:nvGraphicFramePr>
        <p:xfrm>
          <a:off x="179512" y="2083648"/>
          <a:ext cx="8856984" cy="4297680"/>
        </p:xfrm>
        <a:graphic>
          <a:graphicData uri="http://schemas.openxmlformats.org/drawingml/2006/table">
            <a:tbl>
              <a:tblPr firstRow="1" bandRow="1">
                <a:tableStyleId>{7DF18680-E054-41AD-8BC1-D1AEF772440D}</a:tableStyleId>
              </a:tblPr>
              <a:tblGrid>
                <a:gridCol w="1674925"/>
                <a:gridCol w="2141499"/>
                <a:gridCol w="1728192"/>
                <a:gridCol w="1656184"/>
                <a:gridCol w="1656184"/>
              </a:tblGrid>
              <a:tr h="110612">
                <a:tc>
                  <a:txBody>
                    <a:bodyPr/>
                    <a:lstStyle/>
                    <a:p>
                      <a:pPr algn="ctr">
                        <a:spcAft>
                          <a:spcPts val="0"/>
                        </a:spcAft>
                      </a:pPr>
                      <a:r>
                        <a:rPr lang="zh-TW" sz="1600" kern="100" dirty="0">
                          <a:effectLst/>
                        </a:rPr>
                        <a:t>臺北市</a:t>
                      </a:r>
                      <a:endParaRPr lang="zh-TW" sz="1600" kern="100" dirty="0">
                        <a:effectLst/>
                        <a:latin typeface="Calibri"/>
                        <a:ea typeface="新細明體"/>
                        <a:cs typeface="Times New Roman"/>
                      </a:endParaRPr>
                    </a:p>
                  </a:txBody>
                  <a:tcPr marL="41479" marR="41479" marT="0" marB="0"/>
                </a:tc>
                <a:tc>
                  <a:txBody>
                    <a:bodyPr/>
                    <a:lstStyle/>
                    <a:p>
                      <a:pPr algn="ctr">
                        <a:spcAft>
                          <a:spcPts val="0"/>
                        </a:spcAft>
                      </a:pPr>
                      <a:r>
                        <a:rPr lang="zh-TW" sz="1600" kern="100" dirty="0">
                          <a:effectLst/>
                        </a:rPr>
                        <a:t>新北市</a:t>
                      </a:r>
                      <a:endParaRPr lang="zh-TW" sz="1600" kern="100" dirty="0">
                        <a:effectLst/>
                        <a:latin typeface="Calibri"/>
                        <a:ea typeface="新細明體"/>
                        <a:cs typeface="Times New Roman"/>
                      </a:endParaRPr>
                    </a:p>
                  </a:txBody>
                  <a:tcPr marL="41479" marR="41479" marT="0" marB="0"/>
                </a:tc>
                <a:tc>
                  <a:txBody>
                    <a:bodyPr/>
                    <a:lstStyle/>
                    <a:p>
                      <a:pPr algn="ctr">
                        <a:spcAft>
                          <a:spcPts val="0"/>
                        </a:spcAft>
                      </a:pPr>
                      <a:r>
                        <a:rPr lang="zh-TW" sz="1600" kern="100" dirty="0">
                          <a:effectLst/>
                        </a:rPr>
                        <a:t>嘉義市</a:t>
                      </a:r>
                      <a:endParaRPr lang="zh-TW" sz="1600" kern="100" dirty="0">
                        <a:effectLst/>
                        <a:latin typeface="Calibri"/>
                        <a:ea typeface="新細明體"/>
                        <a:cs typeface="Times New Roman"/>
                      </a:endParaRPr>
                    </a:p>
                  </a:txBody>
                  <a:tcPr marL="41479" marR="41479" marT="0" marB="0"/>
                </a:tc>
                <a:tc>
                  <a:txBody>
                    <a:bodyPr/>
                    <a:lstStyle/>
                    <a:p>
                      <a:pPr algn="ctr">
                        <a:spcAft>
                          <a:spcPts val="0"/>
                        </a:spcAft>
                      </a:pPr>
                      <a:r>
                        <a:rPr lang="zh-TW" sz="1600" kern="100" dirty="0">
                          <a:effectLst/>
                        </a:rPr>
                        <a:t>高雄市</a:t>
                      </a:r>
                      <a:endParaRPr lang="zh-TW" sz="1600" kern="100" dirty="0">
                        <a:effectLst/>
                        <a:latin typeface="Calibri"/>
                        <a:ea typeface="新細明體"/>
                        <a:cs typeface="Times New Roman"/>
                      </a:endParaRPr>
                    </a:p>
                  </a:txBody>
                  <a:tcPr marL="41479" marR="41479" marT="0" marB="0"/>
                </a:tc>
                <a:tc>
                  <a:txBody>
                    <a:bodyPr/>
                    <a:lstStyle/>
                    <a:p>
                      <a:pPr algn="ctr">
                        <a:spcAft>
                          <a:spcPts val="0"/>
                        </a:spcAft>
                      </a:pPr>
                      <a:r>
                        <a:rPr lang="zh-TW" sz="1600" kern="100" dirty="0">
                          <a:effectLst/>
                        </a:rPr>
                        <a:t>宜蘭縣</a:t>
                      </a:r>
                      <a:endParaRPr lang="zh-TW" sz="1600" kern="100" dirty="0">
                        <a:effectLst/>
                        <a:latin typeface="Calibri"/>
                        <a:ea typeface="新細明體"/>
                        <a:cs typeface="Times New Roman"/>
                      </a:endParaRPr>
                    </a:p>
                  </a:txBody>
                  <a:tcPr marL="41479" marR="41479" marT="0" marB="0"/>
                </a:tc>
              </a:tr>
              <a:tr h="110612">
                <a:tc>
                  <a:txBody>
                    <a:bodyPr/>
                    <a:lstStyle/>
                    <a:p>
                      <a:pPr>
                        <a:spcAft>
                          <a:spcPts val="0"/>
                        </a:spcAft>
                      </a:pPr>
                      <a:r>
                        <a:rPr lang="zh-TW" sz="1400" kern="100" dirty="0">
                          <a:effectLst/>
                        </a:rPr>
                        <a:t>第一篇 總則</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第一編 總論</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第一篇編 總則</a:t>
                      </a:r>
                      <a:endParaRPr lang="zh-TW" sz="1400" b="1" kern="100" dirty="0">
                        <a:solidFill>
                          <a:schemeClr val="bg1"/>
                        </a:solidFill>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第一編 總則</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第一篇 總則</a:t>
                      </a:r>
                      <a:endParaRPr lang="zh-TW" sz="1400" b="1" kern="100" dirty="0">
                        <a:solidFill>
                          <a:schemeClr val="bg1"/>
                        </a:solidFill>
                        <a:effectLst/>
                        <a:latin typeface="Calibri"/>
                        <a:ea typeface="新細明體"/>
                        <a:cs typeface="Times New Roman"/>
                      </a:endParaRPr>
                    </a:p>
                  </a:txBody>
                  <a:tcPr marL="41479" marR="41479" marT="0" marB="0"/>
                </a:tc>
              </a:tr>
              <a:tr h="663671">
                <a:tc>
                  <a:txBody>
                    <a:bodyPr/>
                    <a:lstStyle/>
                    <a:p>
                      <a:pPr>
                        <a:spcAft>
                          <a:spcPts val="0"/>
                        </a:spcAft>
                      </a:pPr>
                      <a:r>
                        <a:rPr lang="zh-TW" sz="1400" kern="100" dirty="0">
                          <a:effectLst/>
                        </a:rPr>
                        <a:t>第二至七篇 各類型災害防救事項，包含颱洪、坡地、地震、重大健康、旱災、空難、重大陸上交通事故等災害。</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strike="noStrike" kern="100" dirty="0">
                          <a:effectLst/>
                        </a:rPr>
                        <a:t>第二至十五編</a:t>
                      </a:r>
                      <a:r>
                        <a:rPr lang="en-US" sz="1400" strike="noStrike" kern="100" dirty="0">
                          <a:effectLst/>
                        </a:rPr>
                        <a:t>  </a:t>
                      </a:r>
                      <a:r>
                        <a:rPr lang="zh-TW" sz="1400" strike="noStrike" kern="100" dirty="0">
                          <a:effectLst/>
                        </a:rPr>
                        <a:t>各類型災害防救對策，包括風災與水災、坡地、震災、空難、海難、火災與爆炸、寒害與熱浪、重大陸上交通事故、森林火災、毒性化學物質、生物病原、輻射、海嘯、火山爆發等。</a:t>
                      </a:r>
                      <a:endParaRPr lang="zh-TW" sz="1400" strike="noStrike"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第二至十三篇 各類型災害防救事項，包括颱風、水災、地震、坡地、火災及爆炸、毒性化學物質、陸上交通事故、輻射、生物病原、空難、旱災、公用氣體與油料管線、輸電線路等災害</a:t>
                      </a:r>
                      <a:endParaRPr lang="zh-TW" sz="1400" b="1" kern="100" dirty="0">
                        <a:solidFill>
                          <a:schemeClr val="bg1"/>
                        </a:solidFill>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第二至四編 各類型災害防救事項，包括風水、坡地、地震災害。</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a:effectLst/>
                        </a:rPr>
                        <a:t>第二至十一篇 各類型災害對策，包括颱洪、地震、坡地、海洋污染、長隧道、生物病原、森林火災、旱災、空難。</a:t>
                      </a:r>
                      <a:endParaRPr lang="zh-TW" sz="1400" b="1" kern="100">
                        <a:solidFill>
                          <a:schemeClr val="bg1"/>
                        </a:solidFill>
                        <a:effectLst/>
                        <a:latin typeface="Calibri"/>
                        <a:ea typeface="新細明體"/>
                        <a:cs typeface="Times New Roman"/>
                      </a:endParaRPr>
                    </a:p>
                  </a:txBody>
                  <a:tcPr marL="41479" marR="41479" marT="0" marB="0"/>
                </a:tc>
              </a:tr>
              <a:tr h="110612">
                <a:tc>
                  <a:txBody>
                    <a:bodyPr/>
                    <a:lstStyle/>
                    <a:p>
                      <a:pPr>
                        <a:spcAft>
                          <a:spcPts val="0"/>
                        </a:spcAft>
                      </a:pPr>
                      <a:r>
                        <a:rPr lang="zh-TW" sz="1400" kern="100" dirty="0">
                          <a:effectLst/>
                        </a:rPr>
                        <a:t>第八篇 其他類型災害</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第十六編</a:t>
                      </a:r>
                      <a:r>
                        <a:rPr lang="en-US" sz="1400" kern="100" dirty="0">
                          <a:effectLst/>
                        </a:rPr>
                        <a:t>  </a:t>
                      </a:r>
                      <a:r>
                        <a:rPr lang="zh-TW" sz="1400" kern="100" dirty="0">
                          <a:effectLst/>
                        </a:rPr>
                        <a:t>其他類型災害防救對策</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a:effectLst/>
                        </a:rPr>
                        <a:t>第十四篇 計畫執行評估</a:t>
                      </a:r>
                      <a:endParaRPr lang="zh-TW" sz="1400" b="1" kern="100">
                        <a:solidFill>
                          <a:schemeClr val="bg1"/>
                        </a:solidFill>
                        <a:effectLst/>
                        <a:latin typeface="Calibri"/>
                        <a:ea typeface="新細明體"/>
                        <a:cs typeface="Times New Roman"/>
                      </a:endParaRPr>
                    </a:p>
                  </a:txBody>
                  <a:tcPr marL="41479" marR="41479" marT="0" marB="0"/>
                </a:tc>
                <a:tc>
                  <a:txBody>
                    <a:bodyPr/>
                    <a:lstStyle/>
                    <a:p>
                      <a:pPr>
                        <a:spcAft>
                          <a:spcPts val="0"/>
                        </a:spcAft>
                      </a:pPr>
                      <a:r>
                        <a:rPr lang="zh-TW" sz="1400" kern="100">
                          <a:effectLst/>
                        </a:rPr>
                        <a:t>第五編 其他災害</a:t>
                      </a:r>
                      <a:endParaRPr lang="zh-TW" sz="1400" kern="100">
                        <a:effectLst/>
                        <a:latin typeface="Calibri"/>
                        <a:ea typeface="新細明體"/>
                        <a:cs typeface="Times New Roman"/>
                      </a:endParaRPr>
                    </a:p>
                  </a:txBody>
                  <a:tcPr marL="41479" marR="41479" marT="0" marB="0"/>
                </a:tc>
                <a:tc>
                  <a:txBody>
                    <a:bodyPr/>
                    <a:lstStyle/>
                    <a:p>
                      <a:pPr>
                        <a:spcAft>
                          <a:spcPts val="0"/>
                        </a:spcAft>
                      </a:pPr>
                      <a:r>
                        <a:rPr lang="zh-TW" sz="1400" kern="100">
                          <a:effectLst/>
                        </a:rPr>
                        <a:t>第十二篇 其他類型災害處理原則</a:t>
                      </a:r>
                      <a:endParaRPr lang="zh-TW" sz="1400" b="1" kern="100">
                        <a:solidFill>
                          <a:schemeClr val="bg1"/>
                        </a:solidFill>
                        <a:effectLst/>
                        <a:latin typeface="Calibri"/>
                        <a:ea typeface="新細明體"/>
                        <a:cs typeface="Times New Roman"/>
                      </a:endParaRPr>
                    </a:p>
                  </a:txBody>
                  <a:tcPr marL="41479" marR="41479" marT="0" marB="0"/>
                </a:tc>
              </a:tr>
              <a:tr h="110612">
                <a:tc>
                  <a:txBody>
                    <a:bodyPr/>
                    <a:lstStyle/>
                    <a:p>
                      <a:pPr>
                        <a:spcAft>
                          <a:spcPts val="0"/>
                        </a:spcAft>
                      </a:pPr>
                      <a:r>
                        <a:rPr lang="zh-TW" sz="1400" kern="100" dirty="0">
                          <a:effectLst/>
                        </a:rPr>
                        <a:t>第九篇 計畫經費與執行評估</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第十七編</a:t>
                      </a:r>
                      <a:r>
                        <a:rPr lang="en-US" sz="1400" kern="100" dirty="0">
                          <a:effectLst/>
                        </a:rPr>
                        <a:t>  </a:t>
                      </a:r>
                      <a:r>
                        <a:rPr lang="zh-TW" sz="1400" kern="100" dirty="0">
                          <a:effectLst/>
                        </a:rPr>
                        <a:t>各種災害防救標準作業規定</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en-US" sz="1400" kern="100" dirty="0">
                          <a:effectLst/>
                        </a:rPr>
                        <a:t> </a:t>
                      </a:r>
                      <a:endParaRPr lang="zh-TW" sz="1400" b="1" kern="100" dirty="0">
                        <a:solidFill>
                          <a:schemeClr val="bg1"/>
                        </a:solidFill>
                        <a:effectLst/>
                        <a:latin typeface="Calibri"/>
                        <a:ea typeface="新細明體"/>
                        <a:cs typeface="Times New Roman"/>
                      </a:endParaRPr>
                    </a:p>
                  </a:txBody>
                  <a:tcPr marL="41479" marR="41479" marT="0" marB="0"/>
                </a:tc>
                <a:tc>
                  <a:txBody>
                    <a:bodyPr/>
                    <a:lstStyle/>
                    <a:p>
                      <a:pPr>
                        <a:spcAft>
                          <a:spcPts val="0"/>
                        </a:spcAft>
                      </a:pPr>
                      <a:r>
                        <a:rPr lang="zh-TW" sz="1400" kern="100">
                          <a:effectLst/>
                        </a:rPr>
                        <a:t>第六編 計畫推動與評核方式</a:t>
                      </a:r>
                      <a:endParaRPr lang="zh-TW" sz="1400" kern="100">
                        <a:effectLst/>
                        <a:latin typeface="Calibri"/>
                        <a:ea typeface="新細明體"/>
                        <a:cs typeface="Times New Roman"/>
                      </a:endParaRPr>
                    </a:p>
                  </a:txBody>
                  <a:tcPr marL="41479" marR="41479" marT="0" marB="0"/>
                </a:tc>
                <a:tc>
                  <a:txBody>
                    <a:bodyPr/>
                    <a:lstStyle/>
                    <a:p>
                      <a:pPr>
                        <a:spcAft>
                          <a:spcPts val="0"/>
                        </a:spcAft>
                      </a:pPr>
                      <a:r>
                        <a:rPr lang="zh-TW" sz="1400" kern="100">
                          <a:effectLst/>
                        </a:rPr>
                        <a:t>第十三篇 附則</a:t>
                      </a:r>
                      <a:endParaRPr lang="zh-TW" sz="1400" b="1" kern="100">
                        <a:solidFill>
                          <a:schemeClr val="bg1"/>
                        </a:solidFill>
                        <a:effectLst/>
                        <a:latin typeface="Calibri"/>
                        <a:ea typeface="新細明體"/>
                        <a:cs typeface="Times New Roman"/>
                      </a:endParaRPr>
                    </a:p>
                  </a:txBody>
                  <a:tcPr marL="41479" marR="41479" marT="0" marB="0"/>
                </a:tc>
              </a:tr>
              <a:tr h="110612">
                <a:tc>
                  <a:txBody>
                    <a:bodyPr/>
                    <a:lstStyle/>
                    <a:p>
                      <a:pPr>
                        <a:spcAft>
                          <a:spcPts val="0"/>
                        </a:spcAft>
                      </a:pPr>
                      <a:r>
                        <a:rPr lang="en-US" sz="1400" kern="100" dirty="0">
                          <a:effectLst/>
                        </a:rPr>
                        <a:t> </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第十八編 災變管理</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en-US" sz="1400" kern="100">
                          <a:effectLst/>
                        </a:rPr>
                        <a:t> </a:t>
                      </a:r>
                      <a:endParaRPr lang="zh-TW" sz="1400" b="1" kern="100">
                        <a:solidFill>
                          <a:schemeClr val="bg1"/>
                        </a:solidFill>
                        <a:effectLst/>
                        <a:latin typeface="Calibri"/>
                        <a:ea typeface="新細明體"/>
                        <a:cs typeface="Times New Roman"/>
                      </a:endParaRPr>
                    </a:p>
                  </a:txBody>
                  <a:tcPr marL="41479" marR="41479" marT="0" marB="0"/>
                </a:tc>
                <a:tc>
                  <a:txBody>
                    <a:bodyPr/>
                    <a:lstStyle/>
                    <a:p>
                      <a:pPr>
                        <a:spcAft>
                          <a:spcPts val="0"/>
                        </a:spcAft>
                      </a:pPr>
                      <a:r>
                        <a:rPr lang="en-US" sz="1400" kern="100" dirty="0">
                          <a:effectLst/>
                        </a:rPr>
                        <a:t> </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en-US" sz="1400" kern="100">
                          <a:effectLst/>
                        </a:rPr>
                        <a:t> </a:t>
                      </a:r>
                      <a:endParaRPr lang="zh-TW" sz="1400" b="1" kern="100">
                        <a:solidFill>
                          <a:schemeClr val="bg1"/>
                        </a:solidFill>
                        <a:effectLst/>
                        <a:latin typeface="Calibri"/>
                        <a:ea typeface="新細明體"/>
                        <a:cs typeface="Times New Roman"/>
                      </a:endParaRPr>
                    </a:p>
                  </a:txBody>
                  <a:tcPr marL="41479" marR="41479" marT="0" marB="0"/>
                </a:tc>
              </a:tr>
              <a:tr h="110612">
                <a:tc>
                  <a:txBody>
                    <a:bodyPr/>
                    <a:lstStyle/>
                    <a:p>
                      <a:pPr>
                        <a:spcAft>
                          <a:spcPts val="0"/>
                        </a:spcAft>
                      </a:pPr>
                      <a:r>
                        <a:rPr lang="en-US" sz="1400" kern="100" dirty="0">
                          <a:effectLst/>
                        </a:rPr>
                        <a:t> </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第十九編 防災經費之籌備</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en-US" sz="1400" kern="100" dirty="0">
                          <a:effectLst/>
                        </a:rPr>
                        <a:t> </a:t>
                      </a:r>
                      <a:endParaRPr lang="zh-TW" sz="1400" b="1" kern="100" dirty="0">
                        <a:solidFill>
                          <a:schemeClr val="bg1"/>
                        </a:solidFill>
                        <a:effectLst/>
                        <a:latin typeface="Calibri"/>
                        <a:ea typeface="新細明體"/>
                        <a:cs typeface="Times New Roman"/>
                      </a:endParaRPr>
                    </a:p>
                  </a:txBody>
                  <a:tcPr marL="41479" marR="41479" marT="0" marB="0"/>
                </a:tc>
                <a:tc>
                  <a:txBody>
                    <a:bodyPr/>
                    <a:lstStyle/>
                    <a:p>
                      <a:pPr>
                        <a:spcAft>
                          <a:spcPts val="0"/>
                        </a:spcAft>
                      </a:pPr>
                      <a:r>
                        <a:rPr lang="en-US" sz="1400" kern="100">
                          <a:effectLst/>
                        </a:rPr>
                        <a:t> </a:t>
                      </a:r>
                      <a:endParaRPr lang="zh-TW" sz="1400" kern="100">
                        <a:effectLst/>
                        <a:latin typeface="Calibri"/>
                        <a:ea typeface="新細明體"/>
                        <a:cs typeface="Times New Roman"/>
                      </a:endParaRPr>
                    </a:p>
                  </a:txBody>
                  <a:tcPr marL="41479" marR="41479" marT="0" marB="0"/>
                </a:tc>
                <a:tc>
                  <a:txBody>
                    <a:bodyPr/>
                    <a:lstStyle/>
                    <a:p>
                      <a:pPr>
                        <a:spcAft>
                          <a:spcPts val="0"/>
                        </a:spcAft>
                      </a:pPr>
                      <a:r>
                        <a:rPr lang="en-US" sz="1400" kern="100">
                          <a:effectLst/>
                        </a:rPr>
                        <a:t> </a:t>
                      </a:r>
                      <a:endParaRPr lang="zh-TW" sz="1400" b="1" kern="100">
                        <a:solidFill>
                          <a:schemeClr val="bg1"/>
                        </a:solidFill>
                        <a:effectLst/>
                        <a:latin typeface="Calibri"/>
                        <a:ea typeface="新細明體"/>
                        <a:cs typeface="Times New Roman"/>
                      </a:endParaRPr>
                    </a:p>
                  </a:txBody>
                  <a:tcPr marL="41479" marR="41479" marT="0" marB="0"/>
                </a:tc>
              </a:tr>
              <a:tr h="110612">
                <a:tc>
                  <a:txBody>
                    <a:bodyPr/>
                    <a:lstStyle/>
                    <a:p>
                      <a:pPr>
                        <a:spcAft>
                          <a:spcPts val="0"/>
                        </a:spcAft>
                      </a:pPr>
                      <a:r>
                        <a:rPr lang="en-US" sz="1400" kern="100" dirty="0">
                          <a:effectLst/>
                        </a:rPr>
                        <a:t> </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第二十編 防救災重點工作項目</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en-US" sz="1400" kern="100">
                          <a:effectLst/>
                        </a:rPr>
                        <a:t> </a:t>
                      </a:r>
                      <a:endParaRPr lang="zh-TW" sz="1400" b="1" kern="100">
                        <a:solidFill>
                          <a:schemeClr val="bg1"/>
                        </a:solidFill>
                        <a:effectLst/>
                        <a:latin typeface="Calibri"/>
                        <a:ea typeface="新細明體"/>
                        <a:cs typeface="Times New Roman"/>
                      </a:endParaRPr>
                    </a:p>
                  </a:txBody>
                  <a:tcPr marL="41479" marR="41479" marT="0" marB="0"/>
                </a:tc>
                <a:tc>
                  <a:txBody>
                    <a:bodyPr/>
                    <a:lstStyle/>
                    <a:p>
                      <a:pPr>
                        <a:spcAft>
                          <a:spcPts val="0"/>
                        </a:spcAft>
                      </a:pPr>
                      <a:r>
                        <a:rPr lang="en-US" sz="1400" kern="100">
                          <a:effectLst/>
                        </a:rPr>
                        <a:t> </a:t>
                      </a:r>
                      <a:endParaRPr lang="zh-TW" sz="1400" kern="100">
                        <a:effectLst/>
                        <a:latin typeface="Calibri"/>
                        <a:ea typeface="新細明體"/>
                        <a:cs typeface="Times New Roman"/>
                      </a:endParaRPr>
                    </a:p>
                  </a:txBody>
                  <a:tcPr marL="41479" marR="41479" marT="0" marB="0"/>
                </a:tc>
                <a:tc>
                  <a:txBody>
                    <a:bodyPr/>
                    <a:lstStyle/>
                    <a:p>
                      <a:pPr>
                        <a:spcAft>
                          <a:spcPts val="0"/>
                        </a:spcAft>
                      </a:pPr>
                      <a:r>
                        <a:rPr lang="en-US" sz="1400" kern="100">
                          <a:effectLst/>
                        </a:rPr>
                        <a:t> </a:t>
                      </a:r>
                      <a:endParaRPr lang="zh-TW" sz="1400" b="1" kern="100">
                        <a:solidFill>
                          <a:schemeClr val="bg1"/>
                        </a:solidFill>
                        <a:effectLst/>
                        <a:latin typeface="Calibri"/>
                        <a:ea typeface="新細明體"/>
                        <a:cs typeface="Times New Roman"/>
                      </a:endParaRPr>
                    </a:p>
                  </a:txBody>
                  <a:tcPr marL="41479" marR="41479" marT="0" marB="0"/>
                </a:tc>
              </a:tr>
              <a:tr h="110612">
                <a:tc>
                  <a:txBody>
                    <a:bodyPr/>
                    <a:lstStyle/>
                    <a:p>
                      <a:pPr>
                        <a:spcAft>
                          <a:spcPts val="0"/>
                        </a:spcAft>
                      </a:pPr>
                      <a:r>
                        <a:rPr lang="en-US" sz="1400" kern="100" dirty="0">
                          <a:effectLst/>
                        </a:rPr>
                        <a:t> </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zh-TW" sz="1400" kern="100" dirty="0">
                          <a:effectLst/>
                        </a:rPr>
                        <a:t>第二十一編</a:t>
                      </a:r>
                      <a:r>
                        <a:rPr lang="en-US" sz="1400" kern="100" dirty="0">
                          <a:effectLst/>
                        </a:rPr>
                        <a:t>   </a:t>
                      </a:r>
                      <a:r>
                        <a:rPr lang="zh-TW" sz="1400" kern="100" dirty="0">
                          <a:effectLst/>
                        </a:rPr>
                        <a:t>管控與考核</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en-US" sz="1400" kern="100" dirty="0">
                          <a:effectLst/>
                        </a:rPr>
                        <a:t> </a:t>
                      </a:r>
                      <a:endParaRPr lang="zh-TW" sz="1400" b="1" kern="100" dirty="0">
                        <a:solidFill>
                          <a:schemeClr val="bg1"/>
                        </a:solidFill>
                        <a:effectLst/>
                        <a:latin typeface="Calibri"/>
                        <a:ea typeface="新細明體"/>
                        <a:cs typeface="Times New Roman"/>
                      </a:endParaRPr>
                    </a:p>
                  </a:txBody>
                  <a:tcPr marL="41479" marR="41479" marT="0" marB="0"/>
                </a:tc>
                <a:tc>
                  <a:txBody>
                    <a:bodyPr/>
                    <a:lstStyle/>
                    <a:p>
                      <a:pPr>
                        <a:spcAft>
                          <a:spcPts val="0"/>
                        </a:spcAft>
                      </a:pPr>
                      <a:r>
                        <a:rPr lang="en-US" sz="1400" kern="100" dirty="0">
                          <a:effectLst/>
                        </a:rPr>
                        <a:t> </a:t>
                      </a:r>
                      <a:endParaRPr lang="zh-TW" sz="1400" kern="100" dirty="0">
                        <a:effectLst/>
                        <a:latin typeface="Calibri"/>
                        <a:ea typeface="新細明體"/>
                        <a:cs typeface="Times New Roman"/>
                      </a:endParaRPr>
                    </a:p>
                  </a:txBody>
                  <a:tcPr marL="41479" marR="41479" marT="0" marB="0"/>
                </a:tc>
                <a:tc>
                  <a:txBody>
                    <a:bodyPr/>
                    <a:lstStyle/>
                    <a:p>
                      <a:pPr>
                        <a:spcAft>
                          <a:spcPts val="0"/>
                        </a:spcAft>
                      </a:pPr>
                      <a:r>
                        <a:rPr lang="en-US" sz="1400" kern="100" dirty="0">
                          <a:effectLst/>
                        </a:rPr>
                        <a:t> </a:t>
                      </a:r>
                      <a:endParaRPr lang="zh-TW" sz="1400" b="1" kern="100" dirty="0">
                        <a:solidFill>
                          <a:schemeClr val="bg1"/>
                        </a:solidFill>
                        <a:effectLst/>
                        <a:latin typeface="Calibri"/>
                        <a:ea typeface="新細明體"/>
                        <a:cs typeface="Times New Roman"/>
                      </a:endParaRPr>
                    </a:p>
                  </a:txBody>
                  <a:tcPr marL="41479" marR="41479" marT="0" marB="0"/>
                </a:tc>
              </a:tr>
            </a:tbl>
          </a:graphicData>
        </a:graphic>
      </p:graphicFrame>
      <p:sp>
        <p:nvSpPr>
          <p:cNvPr id="7"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25</a:t>
            </a:fld>
            <a:endParaRPr lang="zh-TW" altLang="en-US" dirty="0"/>
          </a:p>
        </p:txBody>
      </p:sp>
      <p:sp>
        <p:nvSpPr>
          <p:cNvPr id="9"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smtClean="0">
                <a:latin typeface="微軟正黑體" pitchFamily="34" charset="-120"/>
                <a:ea typeface="微軟正黑體" pitchFamily="34" charset="-120"/>
                <a:cs typeface="华文仿宋"/>
              </a:rPr>
              <a:t>地區災害防救計畫之研擬</a:t>
            </a:r>
            <a:endParaRPr lang="zh-TW" altLang="en-US" sz="3600" b="1" dirty="0">
              <a:latin typeface="微軟正黑體" pitchFamily="34" charset="-120"/>
              <a:ea typeface="微軟正黑體" pitchFamily="34" charset="-120"/>
              <a:cs typeface="华文仿宋"/>
            </a:endParaRPr>
          </a:p>
        </p:txBody>
      </p:sp>
      <p:sp>
        <p:nvSpPr>
          <p:cNvPr id="10" name="內容版面配置區 2"/>
          <p:cNvSpPr>
            <a:spLocks noGrp="1"/>
          </p:cNvSpPr>
          <p:nvPr>
            <p:ph idx="4294967295"/>
          </p:nvPr>
        </p:nvSpPr>
        <p:spPr>
          <a:xfrm>
            <a:off x="612000" y="1548000"/>
            <a:ext cx="8154000" cy="584856"/>
          </a:xfrm>
          <a:prstGeom prst="rect">
            <a:avLst/>
          </a:prstGeom>
        </p:spPr>
        <p:txBody>
          <a:bodyPr>
            <a:normAutofit/>
          </a:bodyPr>
          <a:lstStyle/>
          <a:p>
            <a:pPr marL="365125" indent="-365125">
              <a:buFont typeface="Wingdings" panose="05000000000000000000" pitchFamily="2" charset="2"/>
              <a:buChar char="p"/>
              <a:defRPr/>
            </a:pPr>
            <a:r>
              <a:rPr lang="zh-TW" altLang="en-US" sz="2800" b="1" dirty="0" smtClean="0">
                <a:solidFill>
                  <a:srgbClr val="000000"/>
                </a:solidFill>
                <a:latin typeface="微軟正黑體" pitchFamily="34" charset="-120"/>
                <a:ea typeface="微軟正黑體" pitchFamily="34" charset="-120"/>
                <a:cs typeface="华文仿宋"/>
              </a:rPr>
              <a:t>現有縣</a:t>
            </a:r>
            <a:r>
              <a:rPr lang="en-US" altLang="zh-TW" sz="2800" b="1" dirty="0" smtClean="0">
                <a:solidFill>
                  <a:srgbClr val="000000"/>
                </a:solidFill>
                <a:latin typeface="微軟正黑體" pitchFamily="34" charset="-120"/>
                <a:ea typeface="微軟正黑體" pitchFamily="34" charset="-120"/>
                <a:cs typeface="华文仿宋"/>
              </a:rPr>
              <a:t>(</a:t>
            </a:r>
            <a:r>
              <a:rPr lang="zh-TW" altLang="en-US" sz="2800" b="1" dirty="0" smtClean="0">
                <a:solidFill>
                  <a:srgbClr val="000000"/>
                </a:solidFill>
                <a:latin typeface="微軟正黑體" pitchFamily="34" charset="-120"/>
                <a:ea typeface="微軟正黑體" pitchFamily="34" charset="-120"/>
                <a:cs typeface="华文仿宋"/>
              </a:rPr>
              <a:t>市</a:t>
            </a:r>
            <a:r>
              <a:rPr lang="en-US" altLang="zh-TW" sz="2800" b="1" dirty="0" smtClean="0">
                <a:solidFill>
                  <a:srgbClr val="000000"/>
                </a:solidFill>
                <a:latin typeface="微軟正黑體" pitchFamily="34" charset="-120"/>
                <a:ea typeface="微軟正黑體" pitchFamily="34" charset="-120"/>
                <a:cs typeface="华文仿宋"/>
              </a:rPr>
              <a:t>)</a:t>
            </a:r>
            <a:r>
              <a:rPr lang="zh-TW" altLang="en-US" sz="2800" b="1" dirty="0" smtClean="0"/>
              <a:t>地區</a:t>
            </a:r>
            <a:r>
              <a:rPr lang="zh-TW" altLang="en-US" sz="2800" b="1" dirty="0"/>
              <a:t>災害防救計畫</a:t>
            </a:r>
            <a:r>
              <a:rPr lang="zh-TW" altLang="en-US" sz="2800" b="1" dirty="0" smtClean="0"/>
              <a:t>架構</a:t>
            </a:r>
            <a:endParaRPr lang="zh-TW" altLang="en-US" sz="2800" b="1" dirty="0" smtClean="0">
              <a:latin typeface="+mn-ea"/>
            </a:endParaRPr>
          </a:p>
        </p:txBody>
      </p:sp>
    </p:spTree>
    <p:extLst>
      <p:ext uri="{BB962C8B-B14F-4D97-AF65-F5344CB8AC3E}">
        <p14:creationId xmlns:p14="http://schemas.microsoft.com/office/powerpoint/2010/main" val="696490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724936244"/>
              </p:ext>
            </p:extLst>
          </p:nvPr>
        </p:nvGraphicFramePr>
        <p:xfrm>
          <a:off x="179512" y="2060848"/>
          <a:ext cx="8856984" cy="3870960"/>
        </p:xfrm>
        <a:graphic>
          <a:graphicData uri="http://schemas.openxmlformats.org/drawingml/2006/table">
            <a:tbl>
              <a:tblPr firstRow="1" bandRow="1">
                <a:tableStyleId>{00A15C55-8517-42AA-B614-E9B94910E393}</a:tableStyleId>
              </a:tblPr>
              <a:tblGrid>
                <a:gridCol w="1674925"/>
                <a:gridCol w="2141499"/>
                <a:gridCol w="1728192"/>
                <a:gridCol w="1656184"/>
                <a:gridCol w="1656184"/>
              </a:tblGrid>
              <a:tr h="110612">
                <a:tc>
                  <a:txBody>
                    <a:bodyPr/>
                    <a:lstStyle/>
                    <a:p>
                      <a:pPr algn="ctr">
                        <a:spcAft>
                          <a:spcPts val="0"/>
                        </a:spcAft>
                      </a:pPr>
                      <a:r>
                        <a:rPr lang="zh-TW" sz="1600" kern="100" dirty="0">
                          <a:effectLst/>
                        </a:rPr>
                        <a:t>大安區</a:t>
                      </a:r>
                      <a:endParaRPr lang="zh-TW" sz="1600" kern="100" dirty="0">
                        <a:effectLst/>
                        <a:latin typeface="+mn-ea"/>
                        <a:ea typeface="+mn-ea"/>
                        <a:cs typeface="Times New Roman"/>
                      </a:endParaRPr>
                    </a:p>
                  </a:txBody>
                  <a:tcPr marL="68580" marR="68580" marT="0" marB="0"/>
                </a:tc>
                <a:tc>
                  <a:txBody>
                    <a:bodyPr/>
                    <a:lstStyle/>
                    <a:p>
                      <a:pPr algn="ctr">
                        <a:spcAft>
                          <a:spcPts val="0"/>
                        </a:spcAft>
                      </a:pPr>
                      <a:r>
                        <a:rPr lang="zh-TW" sz="1600" kern="100">
                          <a:effectLst/>
                        </a:rPr>
                        <a:t>三重區</a:t>
                      </a:r>
                      <a:endParaRPr lang="zh-TW" sz="1600" kern="100">
                        <a:effectLst/>
                        <a:latin typeface="+mn-ea"/>
                        <a:ea typeface="+mn-ea"/>
                        <a:cs typeface="Times New Roman"/>
                      </a:endParaRPr>
                    </a:p>
                  </a:txBody>
                  <a:tcPr marL="68580" marR="68580" marT="0" marB="0"/>
                </a:tc>
                <a:tc>
                  <a:txBody>
                    <a:bodyPr/>
                    <a:lstStyle/>
                    <a:p>
                      <a:pPr algn="ctr">
                        <a:spcAft>
                          <a:spcPts val="0"/>
                        </a:spcAft>
                      </a:pPr>
                      <a:r>
                        <a:rPr lang="zh-TW" sz="1600" kern="100">
                          <a:effectLst/>
                        </a:rPr>
                        <a:t>中壢市</a:t>
                      </a:r>
                      <a:endParaRPr lang="zh-TW" sz="1600" kern="100">
                        <a:effectLst/>
                        <a:latin typeface="+mn-ea"/>
                        <a:ea typeface="+mn-ea"/>
                        <a:cs typeface="Times New Roman"/>
                      </a:endParaRPr>
                    </a:p>
                  </a:txBody>
                  <a:tcPr marL="68580" marR="68580" marT="0" marB="0"/>
                </a:tc>
                <a:tc>
                  <a:txBody>
                    <a:bodyPr/>
                    <a:lstStyle/>
                    <a:p>
                      <a:pPr algn="ctr">
                        <a:spcAft>
                          <a:spcPts val="0"/>
                        </a:spcAft>
                      </a:pPr>
                      <a:r>
                        <a:rPr lang="zh-TW" sz="1600" kern="100">
                          <a:effectLst/>
                        </a:rPr>
                        <a:t>壽豐鄉</a:t>
                      </a:r>
                      <a:endParaRPr lang="zh-TW" sz="1600" kern="100">
                        <a:effectLst/>
                        <a:latin typeface="+mn-ea"/>
                        <a:ea typeface="+mn-ea"/>
                        <a:cs typeface="Times New Roman"/>
                      </a:endParaRPr>
                    </a:p>
                  </a:txBody>
                  <a:tcPr marL="68580" marR="68580" marT="0" marB="0"/>
                </a:tc>
                <a:tc>
                  <a:txBody>
                    <a:bodyPr/>
                    <a:lstStyle/>
                    <a:p>
                      <a:pPr indent="304800" algn="ctr">
                        <a:spcAft>
                          <a:spcPts val="0"/>
                        </a:spcAft>
                      </a:pPr>
                      <a:r>
                        <a:rPr lang="zh-TW" sz="1600" kern="100" dirty="0">
                          <a:effectLst/>
                        </a:rPr>
                        <a:t>屏東市</a:t>
                      </a:r>
                      <a:endParaRPr lang="zh-TW" sz="1600" kern="100" dirty="0">
                        <a:effectLst/>
                        <a:latin typeface="+mn-ea"/>
                        <a:ea typeface="+mn-ea"/>
                        <a:cs typeface="Times New Roman"/>
                      </a:endParaRPr>
                    </a:p>
                  </a:txBody>
                  <a:tcPr marL="68580" marR="68580" marT="0" marB="0"/>
                </a:tc>
              </a:tr>
              <a:tr h="110612">
                <a:tc>
                  <a:txBody>
                    <a:bodyPr/>
                    <a:lstStyle/>
                    <a:p>
                      <a:pPr>
                        <a:spcAft>
                          <a:spcPts val="0"/>
                        </a:spcAft>
                      </a:pPr>
                      <a:r>
                        <a:rPr lang="zh-TW" sz="1400" kern="100" dirty="0">
                          <a:effectLst/>
                        </a:rPr>
                        <a:t>第一章 總則</a:t>
                      </a:r>
                      <a:endParaRPr lang="zh-TW" sz="1400" kern="100" dirty="0">
                        <a:effectLst/>
                        <a:latin typeface="+mn-ea"/>
                        <a:ea typeface="+mn-ea"/>
                        <a:cs typeface="Times New Roman"/>
                      </a:endParaRPr>
                    </a:p>
                  </a:txBody>
                  <a:tcPr marL="68580" marR="68580" marT="0" marB="0"/>
                </a:tc>
                <a:tc>
                  <a:txBody>
                    <a:bodyPr/>
                    <a:lstStyle/>
                    <a:p>
                      <a:pPr>
                        <a:spcAft>
                          <a:spcPts val="0"/>
                        </a:spcAft>
                      </a:pPr>
                      <a:r>
                        <a:rPr lang="zh-TW" sz="1400" kern="100">
                          <a:effectLst/>
                        </a:rPr>
                        <a:t>第一章 計畫概述</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第一編 總則</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第一篇 總則</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第一編 總則</a:t>
                      </a:r>
                      <a:endParaRPr lang="zh-TW" sz="1400" kern="100">
                        <a:effectLst/>
                        <a:latin typeface="+mn-ea"/>
                        <a:ea typeface="+mn-ea"/>
                        <a:cs typeface="Times New Roman"/>
                      </a:endParaRPr>
                    </a:p>
                  </a:txBody>
                  <a:tcPr marL="68580" marR="68580" marT="0" marB="0"/>
                </a:tc>
              </a:tr>
              <a:tr h="663671">
                <a:tc>
                  <a:txBody>
                    <a:bodyPr/>
                    <a:lstStyle/>
                    <a:p>
                      <a:pPr>
                        <a:spcAft>
                          <a:spcPts val="0"/>
                        </a:spcAft>
                      </a:pPr>
                      <a:r>
                        <a:rPr lang="zh-TW" sz="1400" kern="100" dirty="0">
                          <a:effectLst/>
                        </a:rPr>
                        <a:t>第二至七章 各類型災害防救措施，包括颱洪、坡地、地震、重大健康、旱災、空難及重大陸上交通事故等災害。</a:t>
                      </a:r>
                      <a:endParaRPr lang="zh-TW" sz="1400" kern="100" dirty="0">
                        <a:effectLst/>
                        <a:latin typeface="+mn-ea"/>
                        <a:ea typeface="+mn-ea"/>
                        <a:cs typeface="Times New Roman"/>
                      </a:endParaRPr>
                    </a:p>
                  </a:txBody>
                  <a:tcPr marL="68580" marR="68580" marT="0" marB="0"/>
                </a:tc>
                <a:tc>
                  <a:txBody>
                    <a:bodyPr/>
                    <a:lstStyle/>
                    <a:p>
                      <a:pPr>
                        <a:spcAft>
                          <a:spcPts val="0"/>
                        </a:spcAft>
                      </a:pPr>
                      <a:r>
                        <a:rPr lang="zh-TW" sz="1400" kern="100" dirty="0">
                          <a:effectLst/>
                        </a:rPr>
                        <a:t>第二章 環境背景及災害潛勢分析</a:t>
                      </a:r>
                      <a:endParaRPr lang="zh-TW" sz="1400" kern="100" dirty="0">
                        <a:effectLst/>
                        <a:latin typeface="+mn-ea"/>
                        <a:ea typeface="+mn-ea"/>
                        <a:cs typeface="Times New Roman"/>
                      </a:endParaRPr>
                    </a:p>
                  </a:txBody>
                  <a:tcPr marL="68580" marR="68580" marT="0" marB="0"/>
                </a:tc>
                <a:tc>
                  <a:txBody>
                    <a:bodyPr/>
                    <a:lstStyle/>
                    <a:p>
                      <a:pPr>
                        <a:spcAft>
                          <a:spcPts val="0"/>
                        </a:spcAft>
                      </a:pPr>
                      <a:r>
                        <a:rPr lang="zh-TW" sz="1400" kern="100">
                          <a:effectLst/>
                        </a:rPr>
                        <a:t>第二至九編 各類型災害防救對策，包括風災、水災、地震、空難、重大火災與爆炸、生物病原、毒性化學物質、輻射、重大陸上交通事故</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第二篇 各類型災害防救對策，包含颱洪、地震、土石流（坡地）、重大交通事故，以及其他類型等災害。</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第二編 風災與水災防救對策</a:t>
                      </a:r>
                      <a:endParaRPr lang="zh-TW" sz="1400" kern="100">
                        <a:effectLst/>
                        <a:latin typeface="+mn-ea"/>
                        <a:ea typeface="+mn-ea"/>
                        <a:cs typeface="Times New Roman"/>
                      </a:endParaRPr>
                    </a:p>
                  </a:txBody>
                  <a:tcPr marL="68580" marR="68580" marT="0" marB="0"/>
                </a:tc>
              </a:tr>
              <a:tr h="110612">
                <a:tc>
                  <a:txBody>
                    <a:bodyPr/>
                    <a:lstStyle/>
                    <a:p>
                      <a:pPr>
                        <a:spcAft>
                          <a:spcPts val="0"/>
                        </a:spcAft>
                      </a:pPr>
                      <a:r>
                        <a:rPr lang="zh-TW" sz="1400" kern="100">
                          <a:effectLst/>
                        </a:rPr>
                        <a:t>第八章 其他類型災害</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第三章 各單位分工及職責</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第十編 其他災害防救共通對策</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第三篇 執行經費與執行評估</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第三編 地震災害防救對策</a:t>
                      </a:r>
                      <a:endParaRPr lang="zh-TW" sz="1400" kern="100">
                        <a:effectLst/>
                        <a:latin typeface="+mn-ea"/>
                        <a:ea typeface="+mn-ea"/>
                        <a:cs typeface="Times New Roman"/>
                      </a:endParaRPr>
                    </a:p>
                  </a:txBody>
                  <a:tcPr marL="68580" marR="68580" marT="0" marB="0"/>
                </a:tc>
              </a:tr>
              <a:tr h="110612">
                <a:tc>
                  <a:txBody>
                    <a:bodyPr/>
                    <a:lstStyle/>
                    <a:p>
                      <a:pPr>
                        <a:spcAft>
                          <a:spcPts val="0"/>
                        </a:spcAft>
                      </a:pPr>
                      <a:r>
                        <a:rPr lang="zh-TW" sz="1400" kern="100">
                          <a:effectLst/>
                        </a:rPr>
                        <a:t>第九章 執行評估（核）與計畫經費</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第四章 減災與整備工作</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第十一編 執行與評估</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第四編 其他類型災害防救對策</a:t>
                      </a:r>
                      <a:endParaRPr lang="zh-TW" sz="1400" kern="100">
                        <a:effectLst/>
                        <a:latin typeface="+mn-ea"/>
                        <a:ea typeface="+mn-ea"/>
                        <a:cs typeface="Times New Roman"/>
                      </a:endParaRPr>
                    </a:p>
                  </a:txBody>
                  <a:tcPr marL="68580" marR="68580" marT="0" marB="0"/>
                </a:tc>
              </a:tr>
              <a:tr h="110612">
                <a:tc>
                  <a:txBody>
                    <a:bodyPr/>
                    <a:lstStyle/>
                    <a:p>
                      <a:pPr>
                        <a:spcAft>
                          <a:spcPts val="0"/>
                        </a:spcAft>
                      </a:pPr>
                      <a:r>
                        <a:rPr lang="zh-TW" sz="1400" kern="100">
                          <a:effectLst/>
                        </a:rPr>
                        <a:t>第十章 附則</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第五章 應變工作</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第五編 執行與評估</a:t>
                      </a:r>
                      <a:endParaRPr lang="zh-TW" sz="1400" kern="100">
                        <a:effectLst/>
                        <a:latin typeface="+mn-ea"/>
                        <a:ea typeface="+mn-ea"/>
                        <a:cs typeface="Times New Roman"/>
                      </a:endParaRPr>
                    </a:p>
                  </a:txBody>
                  <a:tcPr marL="68580" marR="68580" marT="0" marB="0"/>
                </a:tc>
              </a:tr>
              <a:tr h="110612">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第六章 復原工作</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r>
              <a:tr h="110612">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a:effectLst/>
                        </a:rPr>
                        <a:t>第七章 特別工作事項</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r>
              <a:tr h="110612">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zh-TW" sz="1400" kern="100" dirty="0">
                          <a:effectLst/>
                        </a:rPr>
                        <a:t>附件 防救災資源</a:t>
                      </a:r>
                      <a:endParaRPr lang="zh-TW" sz="1400" kern="100" dirty="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a:effectLst/>
                        </a:rPr>
                        <a:t> </a:t>
                      </a:r>
                      <a:endParaRPr lang="zh-TW" sz="1400" kern="100">
                        <a:effectLst/>
                        <a:latin typeface="+mn-ea"/>
                        <a:ea typeface="+mn-ea"/>
                        <a:cs typeface="Times New Roman"/>
                      </a:endParaRPr>
                    </a:p>
                  </a:txBody>
                  <a:tcPr marL="68580" marR="68580" marT="0" marB="0"/>
                </a:tc>
                <a:tc>
                  <a:txBody>
                    <a:bodyPr/>
                    <a:lstStyle/>
                    <a:p>
                      <a:pPr>
                        <a:spcAft>
                          <a:spcPts val="0"/>
                        </a:spcAft>
                      </a:pPr>
                      <a:r>
                        <a:rPr lang="en-US" sz="1400" kern="100" dirty="0">
                          <a:effectLst/>
                        </a:rPr>
                        <a:t> </a:t>
                      </a:r>
                      <a:endParaRPr lang="zh-TW" sz="1400" kern="100" dirty="0">
                        <a:effectLst/>
                        <a:latin typeface="+mn-ea"/>
                        <a:ea typeface="+mn-ea"/>
                        <a:cs typeface="Times New Roman"/>
                      </a:endParaRPr>
                    </a:p>
                  </a:txBody>
                  <a:tcPr marL="68580" marR="68580" marT="0" marB="0"/>
                </a:tc>
              </a:tr>
            </a:tbl>
          </a:graphicData>
        </a:graphic>
      </p:graphicFrame>
      <p:sp>
        <p:nvSpPr>
          <p:cNvPr id="4"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26</a:t>
            </a:fld>
            <a:endParaRPr lang="zh-TW" altLang="en-US" dirty="0"/>
          </a:p>
        </p:txBody>
      </p:sp>
      <p:sp>
        <p:nvSpPr>
          <p:cNvPr id="7"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endParaRPr lang="zh-TW" altLang="en-US" sz="3600" b="1" dirty="0">
              <a:latin typeface="微軟正黑體" pitchFamily="34" charset="-120"/>
              <a:ea typeface="微軟正黑體" pitchFamily="34" charset="-120"/>
              <a:cs typeface="华文仿宋"/>
            </a:endParaRPr>
          </a:p>
        </p:txBody>
      </p:sp>
      <p:sp>
        <p:nvSpPr>
          <p:cNvPr id="8" name="內容版面配置區 2"/>
          <p:cNvSpPr>
            <a:spLocks noGrp="1"/>
          </p:cNvSpPr>
          <p:nvPr>
            <p:ph idx="4294967295"/>
          </p:nvPr>
        </p:nvSpPr>
        <p:spPr>
          <a:xfrm>
            <a:off x="612000" y="1548000"/>
            <a:ext cx="8154000" cy="584856"/>
          </a:xfrm>
          <a:prstGeom prst="rect">
            <a:avLst/>
          </a:prstGeom>
        </p:spPr>
        <p:txBody>
          <a:bodyPr>
            <a:normAutofit/>
          </a:bodyPr>
          <a:lstStyle/>
          <a:p>
            <a:pPr marL="365125" indent="-365125">
              <a:buFont typeface="Wingdings" panose="05000000000000000000" pitchFamily="2" charset="2"/>
              <a:buChar char="p"/>
              <a:defRPr/>
            </a:pPr>
            <a:r>
              <a:rPr lang="zh-TW" altLang="en-US" sz="2800" b="1" dirty="0" smtClean="0">
                <a:solidFill>
                  <a:srgbClr val="000000"/>
                </a:solidFill>
                <a:latin typeface="微軟正黑體" pitchFamily="34" charset="-120"/>
                <a:ea typeface="微軟正黑體" pitchFamily="34" charset="-120"/>
                <a:cs typeface="华文仿宋"/>
              </a:rPr>
              <a:t>現有鄉</a:t>
            </a:r>
            <a:r>
              <a:rPr lang="en-US" altLang="zh-TW" sz="2800" b="1" dirty="0" smtClean="0">
                <a:solidFill>
                  <a:srgbClr val="000000"/>
                </a:solidFill>
                <a:latin typeface="微軟正黑體" pitchFamily="34" charset="-120"/>
                <a:ea typeface="微軟正黑體" pitchFamily="34" charset="-120"/>
                <a:cs typeface="华文仿宋"/>
              </a:rPr>
              <a:t>(</a:t>
            </a:r>
            <a:r>
              <a:rPr lang="zh-TW" altLang="en-US" sz="2800" b="1" dirty="0" smtClean="0">
                <a:solidFill>
                  <a:srgbClr val="000000"/>
                </a:solidFill>
                <a:latin typeface="微軟正黑體" pitchFamily="34" charset="-120"/>
                <a:ea typeface="微軟正黑體" pitchFamily="34" charset="-120"/>
                <a:cs typeface="华文仿宋"/>
              </a:rPr>
              <a:t>鎮、市、區</a:t>
            </a:r>
            <a:r>
              <a:rPr lang="en-US" altLang="zh-TW" sz="2800" b="1" dirty="0" smtClean="0">
                <a:solidFill>
                  <a:srgbClr val="000000"/>
                </a:solidFill>
                <a:latin typeface="微軟正黑體" pitchFamily="34" charset="-120"/>
                <a:ea typeface="微軟正黑體" pitchFamily="34" charset="-120"/>
                <a:cs typeface="华文仿宋"/>
              </a:rPr>
              <a:t>)</a:t>
            </a:r>
            <a:r>
              <a:rPr lang="zh-TW" altLang="en-US" sz="2800" b="1" dirty="0" smtClean="0"/>
              <a:t>地區</a:t>
            </a:r>
            <a:r>
              <a:rPr lang="zh-TW" altLang="en-US" sz="2800" b="1" dirty="0"/>
              <a:t>災害防救計畫</a:t>
            </a:r>
            <a:r>
              <a:rPr lang="zh-TW" altLang="en-US" sz="2800" b="1" dirty="0" smtClean="0"/>
              <a:t>架構</a:t>
            </a:r>
            <a:endParaRPr lang="zh-TW" altLang="en-US" sz="2800" b="1" dirty="0" smtClean="0">
              <a:latin typeface="+mn-ea"/>
            </a:endParaRPr>
          </a:p>
        </p:txBody>
      </p:sp>
    </p:spTree>
    <p:extLst>
      <p:ext uri="{BB962C8B-B14F-4D97-AF65-F5344CB8AC3E}">
        <p14:creationId xmlns:p14="http://schemas.microsoft.com/office/powerpoint/2010/main" val="20652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27</a:t>
            </a:fld>
            <a:endParaRPr lang="zh-TW" altLang="en-US"/>
          </a:p>
        </p:txBody>
      </p:sp>
      <p:sp>
        <p:nvSpPr>
          <p:cNvPr id="7"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itchFamily="2" charset="2"/>
              <a:buChar char="p"/>
            </a:pPr>
            <a:r>
              <a:rPr lang="zh-TW" altLang="en-US" sz="2800" b="1" dirty="0">
                <a:latin typeface="微軟正黑體" pitchFamily="34" charset="-120"/>
                <a:ea typeface="微軟正黑體" pitchFamily="34" charset="-120"/>
              </a:rPr>
              <a:t>災害防救基本</a:t>
            </a:r>
            <a:r>
              <a:rPr lang="zh-TW" altLang="en-US" sz="2800" b="1" dirty="0" smtClean="0">
                <a:latin typeface="微軟正黑體" pitchFamily="34" charset="-120"/>
                <a:ea typeface="微軟正黑體" pitchFamily="34" charset="-120"/>
              </a:rPr>
              <a:t>計畫要求地區</a:t>
            </a:r>
            <a:r>
              <a:rPr lang="zh-TW" altLang="en-US" sz="2800" b="1" dirty="0">
                <a:latin typeface="微軟正黑體" pitchFamily="34" charset="-120"/>
                <a:ea typeface="微軟正黑體" pitchFamily="34" charset="-120"/>
              </a:rPr>
              <a:t>災害防救計畫應注意下列</a:t>
            </a:r>
            <a:r>
              <a:rPr lang="zh-TW" altLang="en-US" sz="2800" b="1" dirty="0" smtClean="0">
                <a:latin typeface="微軟正黑體" pitchFamily="34" charset="-120"/>
                <a:ea typeface="微軟正黑體" pitchFamily="34" charset="-120"/>
              </a:rPr>
              <a:t>事項</a:t>
            </a:r>
            <a:r>
              <a:rPr lang="en-US" altLang="zh-TW" sz="2800" b="1" dirty="0" smtClean="0">
                <a:latin typeface="微軟正黑體" pitchFamily="34" charset="-120"/>
                <a:ea typeface="微軟正黑體" pitchFamily="34" charset="-120"/>
              </a:rPr>
              <a:t>:</a:t>
            </a:r>
            <a:endParaRPr lang="en-US" altLang="zh-TW" sz="2400" b="1"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應掌握地區災害危險特性（實施災害潛勢評估）。</a:t>
            </a:r>
            <a:endParaRPr lang="en-US" altLang="zh-TW" sz="2400"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確立</a:t>
            </a:r>
            <a:r>
              <a:rPr lang="zh-TW" altLang="en-US" sz="2400" dirty="0">
                <a:latin typeface="微軟正黑體" pitchFamily="34" charset="-120"/>
                <a:ea typeface="微軟正黑體" pitchFamily="34" charset="-120"/>
              </a:rPr>
              <a:t>災害防救對策之基本方向與優先順位</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納入</a:t>
            </a:r>
            <a:r>
              <a:rPr lang="zh-TW" altLang="en-US" sz="2400" dirty="0">
                <a:latin typeface="微軟正黑體" pitchFamily="34" charset="-120"/>
                <a:ea typeface="微軟正黑體" pitchFamily="34" charset="-120"/>
              </a:rPr>
              <a:t>施政計畫與預算，核編適當經費落實執行</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製作</a:t>
            </a:r>
            <a:r>
              <a:rPr lang="zh-TW" altLang="en-US" sz="2400" dirty="0">
                <a:latin typeface="微軟正黑體" pitchFamily="34" charset="-120"/>
                <a:ea typeface="微軟正黑體" pitchFamily="34" charset="-120"/>
              </a:rPr>
              <a:t>防災資料與地圖</a:t>
            </a:r>
            <a:endParaRPr lang="en-US" altLang="zh-TW" sz="2400" dirty="0" smtClean="0">
              <a:latin typeface="微軟正黑體" pitchFamily="34" charset="-120"/>
              <a:ea typeface="微軟正黑體" pitchFamily="34" charset="-120"/>
            </a:endParaRPr>
          </a:p>
          <a:p>
            <a:pPr>
              <a:buFont typeface="Wingdings" panose="05000000000000000000" pitchFamily="2" charset="2"/>
              <a:buChar char="n"/>
            </a:pPr>
            <a:endParaRPr lang="en-US" altLang="zh-TW" sz="2400" dirty="0">
              <a:latin typeface="微軟正黑體" pitchFamily="34" charset="-120"/>
              <a:ea typeface="微軟正黑體" pitchFamily="34" charset="-120"/>
            </a:endParaRPr>
          </a:p>
        </p:txBody>
      </p:sp>
      <p:sp>
        <p:nvSpPr>
          <p:cNvPr id="6"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endParaRPr lang="zh-TW" altLang="en-US" sz="3600" b="1" dirty="0">
              <a:latin typeface="微軟正黑體" pitchFamily="34" charset="-120"/>
              <a:ea typeface="微軟正黑體" pitchFamily="34" charset="-120"/>
              <a:cs typeface="华文仿宋"/>
            </a:endParaRPr>
          </a:p>
        </p:txBody>
      </p:sp>
    </p:spTree>
    <p:extLst>
      <p:ext uri="{BB962C8B-B14F-4D97-AF65-F5344CB8AC3E}">
        <p14:creationId xmlns:p14="http://schemas.microsoft.com/office/powerpoint/2010/main" val="3623294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28</a:t>
            </a:fld>
            <a:endParaRPr lang="zh-TW" altLang="en-US"/>
          </a:p>
        </p:txBody>
      </p:sp>
      <p:sp>
        <p:nvSpPr>
          <p:cNvPr id="7"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總則相關事項</a:t>
            </a:r>
            <a:endParaRPr lang="en-US" altLang="zh-TW" sz="2800" b="1"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計畫</a:t>
            </a:r>
            <a:r>
              <a:rPr lang="zh-TW" altLang="en-US" sz="2400" dirty="0">
                <a:latin typeface="微軟正黑體" pitchFamily="34" charset="-120"/>
                <a:ea typeface="微軟正黑體" pitchFamily="34" charset="-120"/>
              </a:rPr>
              <a:t>概述</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地區災害特性</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災害境況模擬</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各相關機關（單位）之分工、權責及經費概算</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計畫訂定之程序</a:t>
            </a:r>
            <a:endParaRPr lang="en-US" altLang="zh-TW" sz="2400"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檢討修正計畫之期程與時機</a:t>
            </a:r>
            <a:endParaRPr lang="en-US" altLang="zh-TW" sz="2400" dirty="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smtClean="0">
                <a:latin typeface="微軟正黑體" pitchFamily="34" charset="-120"/>
                <a:ea typeface="微軟正黑體" pitchFamily="34" charset="-120"/>
                <a:cs typeface="华文仿宋"/>
              </a:rPr>
              <a:t>-</a:t>
            </a:r>
            <a:r>
              <a:rPr lang="zh-TW" altLang="en-US" sz="3600" b="1" dirty="0" smtClean="0">
                <a:latin typeface="微軟正黑體" pitchFamily="34" charset="-120"/>
                <a:ea typeface="微軟正黑體" pitchFamily="34" charset="-120"/>
                <a:cs typeface="华文仿宋"/>
              </a:rPr>
              <a:t>擬定重點</a:t>
            </a:r>
            <a:endParaRPr lang="zh-TW" altLang="en-US" sz="3600" b="1" dirty="0">
              <a:latin typeface="微軟正黑體" pitchFamily="34" charset="-120"/>
              <a:ea typeface="微軟正黑體" pitchFamily="34" charset="-120"/>
              <a:cs typeface="华文仿宋"/>
            </a:endParaRPr>
          </a:p>
        </p:txBody>
      </p:sp>
    </p:spTree>
    <p:extLst>
      <p:ext uri="{BB962C8B-B14F-4D97-AF65-F5344CB8AC3E}">
        <p14:creationId xmlns:p14="http://schemas.microsoft.com/office/powerpoint/2010/main" val="1770325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29</a:t>
            </a:fld>
            <a:endParaRPr lang="zh-TW" altLang="en-US"/>
          </a:p>
        </p:txBody>
      </p:sp>
      <p:sp>
        <p:nvSpPr>
          <p:cNvPr id="7" name="內容版面配置區 4"/>
          <p:cNvSpPr>
            <a:spLocks noGrp="1"/>
          </p:cNvSpPr>
          <p:nvPr>
            <p:ph sz="quarter" idx="4294967295"/>
          </p:nvPr>
        </p:nvSpPr>
        <p:spPr>
          <a:xfrm>
            <a:off x="539552" y="1556792"/>
            <a:ext cx="8064896" cy="4824536"/>
          </a:xfrm>
          <a:prstGeom prst="rect">
            <a:avLst/>
          </a:prstGeom>
        </p:spPr>
        <p:txBody>
          <a:bodyPr>
            <a:normAutofit/>
          </a:bodyPr>
          <a:lstStyle/>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計畫概述</a:t>
            </a:r>
          </a:p>
          <a:p>
            <a:pPr marL="358775" indent="-266700">
              <a:buClr>
                <a:srgbClr val="DD8047"/>
              </a:buClr>
              <a:buFont typeface="Wingdings" panose="05000000000000000000" pitchFamily="2" charset="2"/>
              <a:buChar char="n"/>
            </a:pPr>
            <a:r>
              <a:rPr lang="zh-TW" altLang="en-US" sz="2400" dirty="0" smtClean="0">
                <a:latin typeface="微軟正黑體" pitchFamily="34" charset="-120"/>
                <a:ea typeface="微軟正黑體" pitchFamily="34" charset="-120"/>
              </a:rPr>
              <a:t>計畫目的</a:t>
            </a:r>
            <a:endParaRPr lang="en-US" altLang="zh-TW" sz="2400" dirty="0" smtClean="0">
              <a:latin typeface="微軟正黑體" pitchFamily="34" charset="-120"/>
              <a:ea typeface="微軟正黑體" pitchFamily="34" charset="-120"/>
            </a:endParaRPr>
          </a:p>
          <a:p>
            <a:pPr marL="358775" indent="-266700">
              <a:buClr>
                <a:srgbClr val="DD8047"/>
              </a:buClr>
              <a:buFont typeface="Wingdings" panose="05000000000000000000" pitchFamily="2" charset="2"/>
              <a:buChar char="n"/>
            </a:pPr>
            <a:r>
              <a:rPr lang="zh-TW" altLang="en-US" sz="2400" dirty="0" smtClean="0">
                <a:latin typeface="微軟正黑體" pitchFamily="34" charset="-120"/>
                <a:ea typeface="微軟正黑體" pitchFamily="34" charset="-120"/>
              </a:rPr>
              <a:t>計畫</a:t>
            </a:r>
            <a:r>
              <a:rPr lang="zh-TW" altLang="en-US" sz="2400" dirty="0">
                <a:latin typeface="微軟正黑體" pitchFamily="34" charset="-120"/>
                <a:ea typeface="微軟正黑體" pitchFamily="34" charset="-120"/>
              </a:rPr>
              <a:t>目標、內容重點與經費</a:t>
            </a:r>
            <a:r>
              <a:rPr lang="zh-TW" altLang="en-US" sz="2400" dirty="0" smtClean="0">
                <a:latin typeface="微軟正黑體" pitchFamily="34" charset="-120"/>
                <a:ea typeface="微軟正黑體" pitchFamily="34" charset="-120"/>
              </a:rPr>
              <a:t>預算</a:t>
            </a:r>
            <a:endParaRPr lang="en-US" altLang="zh-TW" sz="2400" dirty="0" smtClean="0">
              <a:latin typeface="微軟正黑體" pitchFamily="34" charset="-120"/>
              <a:ea typeface="微軟正黑體" pitchFamily="34" charset="-120"/>
            </a:endParaRPr>
          </a:p>
          <a:p>
            <a:pPr marL="358775" indent="-266700">
              <a:buClr>
                <a:srgbClr val="DD8047"/>
              </a:buClr>
              <a:buFont typeface="Wingdings" panose="05000000000000000000" pitchFamily="2" charset="2"/>
              <a:buChar char="n"/>
            </a:pPr>
            <a:r>
              <a:rPr lang="zh-TW" altLang="en-US" sz="2400" dirty="0" smtClean="0">
                <a:latin typeface="微軟正黑體" pitchFamily="34" charset="-120"/>
                <a:ea typeface="微軟正黑體" pitchFamily="34" charset="-120"/>
              </a:rPr>
              <a:t>與其</a:t>
            </a:r>
            <a:r>
              <a:rPr lang="zh-TW" altLang="en-US" sz="2400" dirty="0">
                <a:latin typeface="微軟正黑體" pitchFamily="34" charset="-120"/>
                <a:ea typeface="微軟正黑體" pitchFamily="34" charset="-120"/>
              </a:rPr>
              <a:t>他計畫間</a:t>
            </a:r>
            <a:r>
              <a:rPr lang="zh-TW" altLang="en-US" sz="2400" dirty="0" smtClean="0">
                <a:latin typeface="微軟正黑體" pitchFamily="34" charset="-120"/>
                <a:ea typeface="微軟正黑體" pitchFamily="34" charset="-120"/>
              </a:rPr>
              <a:t>關係</a:t>
            </a:r>
            <a:endParaRPr lang="en-US" altLang="zh-TW" sz="2400" dirty="0" smtClean="0">
              <a:latin typeface="微軟正黑體" pitchFamily="34" charset="-120"/>
              <a:ea typeface="微軟正黑體" pitchFamily="34" charset="-120"/>
            </a:endParaRPr>
          </a:p>
          <a:p>
            <a:pPr marL="358775" indent="-266700">
              <a:buClr>
                <a:srgbClr val="DD8047"/>
              </a:buClr>
              <a:buFont typeface="Wingdings" panose="05000000000000000000" pitchFamily="2" charset="2"/>
              <a:buChar char="n"/>
            </a:pPr>
            <a:r>
              <a:rPr lang="zh-TW" altLang="en-US" sz="2400" dirty="0" smtClean="0">
                <a:latin typeface="微軟正黑體" pitchFamily="34" charset="-120"/>
                <a:ea typeface="微軟正黑體" pitchFamily="34" charset="-120"/>
              </a:rPr>
              <a:t>計畫</a:t>
            </a:r>
            <a:r>
              <a:rPr lang="zh-TW" altLang="en-US" sz="2400" dirty="0">
                <a:latin typeface="微軟正黑體" pitchFamily="34" charset="-120"/>
                <a:ea typeface="微軟正黑體" pitchFamily="34" charset="-120"/>
              </a:rPr>
              <a:t>實施步驟</a:t>
            </a:r>
          </a:p>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6"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a:t>
            </a:r>
            <a:r>
              <a:rPr lang="zh-TW" altLang="en-US" sz="3600" b="1" dirty="0" smtClean="0">
                <a:latin typeface="微軟正黑體" pitchFamily="34" charset="-120"/>
                <a:ea typeface="微軟正黑體" pitchFamily="34" charset="-120"/>
                <a:cs typeface="华文仿宋"/>
              </a:rPr>
              <a:t>重點</a:t>
            </a:r>
            <a:endParaRPr lang="zh-TW" altLang="en-US" sz="3600" b="1" dirty="0">
              <a:latin typeface="微軟正黑體" pitchFamily="34" charset="-120"/>
              <a:ea typeface="微軟正黑體" pitchFamily="34" charset="-120"/>
              <a:cs typeface="华文仿宋"/>
            </a:endParaRPr>
          </a:p>
        </p:txBody>
      </p:sp>
    </p:spTree>
    <p:extLst>
      <p:ext uri="{BB962C8B-B14F-4D97-AF65-F5344CB8AC3E}">
        <p14:creationId xmlns:p14="http://schemas.microsoft.com/office/powerpoint/2010/main" val="319956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11188" y="2798763"/>
            <a:ext cx="8153400" cy="990600"/>
          </a:xfrm>
        </p:spPr>
        <p:txBody>
          <a:bodyPr>
            <a:normAutofit/>
          </a:bodyPr>
          <a:lstStyle/>
          <a:p>
            <a:r>
              <a:rPr lang="zh-TW" altLang="en-US" b="1" dirty="0" smtClean="0"/>
              <a:t>災害</a:t>
            </a:r>
            <a:r>
              <a:rPr lang="zh-TW" altLang="en-US" b="1" dirty="0"/>
              <a:t>防</a:t>
            </a:r>
            <a:r>
              <a:rPr lang="zh-TW" altLang="en-US" b="1" dirty="0" smtClean="0"/>
              <a:t>救法規概述</a:t>
            </a:r>
            <a:endParaRPr lang="zh-TW" altLang="en-US" b="1" dirty="0"/>
          </a:p>
        </p:txBody>
      </p:sp>
      <p:sp>
        <p:nvSpPr>
          <p:cNvPr id="2" name="日期版面配置區 1"/>
          <p:cNvSpPr>
            <a:spLocks noGrp="1"/>
          </p:cNvSpPr>
          <p:nvPr>
            <p:ph type="dt" sz="quarter" idx="10"/>
          </p:nvPr>
        </p:nvSpPr>
        <p:spPr/>
        <p:txBody>
          <a:bodyPr/>
          <a:lstStyle/>
          <a:p>
            <a:pPr>
              <a:defRPr/>
            </a:pPr>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pPr>
              <a:defRPr/>
            </a:pPr>
            <a:fld id="{0CD9CC1A-2644-4127-8F0D-26C8C8905193}" type="slidenum">
              <a:rPr lang="zh-TW" altLang="en-US" smtClean="0"/>
              <a:pPr>
                <a:defRPr/>
              </a:pPr>
              <a:t>3</a:t>
            </a:fld>
            <a:endParaRPr lang="zh-TW" altLang="en-US"/>
          </a:p>
        </p:txBody>
      </p:sp>
    </p:spTree>
    <p:extLst>
      <p:ext uri="{BB962C8B-B14F-4D97-AF65-F5344CB8AC3E}">
        <p14:creationId xmlns:p14="http://schemas.microsoft.com/office/powerpoint/2010/main" val="1575517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30</a:t>
            </a:fld>
            <a:endParaRPr lang="zh-TW" altLang="en-US"/>
          </a:p>
        </p:txBody>
      </p:sp>
      <p:sp>
        <p:nvSpPr>
          <p:cNvPr id="7" name="內容版面配置區 4"/>
          <p:cNvSpPr>
            <a:spLocks noGrp="1"/>
          </p:cNvSpPr>
          <p:nvPr>
            <p:ph sz="quarter" idx="4294967295"/>
          </p:nvPr>
        </p:nvSpPr>
        <p:spPr>
          <a:xfrm>
            <a:off x="539552" y="1556792"/>
            <a:ext cx="8064896" cy="1872208"/>
          </a:xfrm>
          <a:prstGeom prst="rect">
            <a:avLst/>
          </a:prstGeom>
        </p:spPr>
        <p:txBody>
          <a:bodyPr>
            <a:normAutofit/>
          </a:bodyPr>
          <a:lstStyle/>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內容版面配置區 4"/>
          <p:cNvSpPr>
            <a:spLocks noGrp="1"/>
          </p:cNvSpPr>
          <p:nvPr>
            <p:ph sz="quarter" idx="4294967295"/>
          </p:nvPr>
        </p:nvSpPr>
        <p:spPr>
          <a:xfrm>
            <a:off x="612000" y="1548000"/>
            <a:ext cx="8064896" cy="2025116"/>
          </a:xfrm>
          <a:prstGeom prst="rect">
            <a:avLst/>
          </a:prstGeom>
        </p:spPr>
        <p:txBody>
          <a:bodyPr>
            <a:normAutofit/>
          </a:bodyPr>
          <a:lstStyle/>
          <a:p>
            <a:pPr marL="358775" indent="-358775">
              <a:buFont typeface="Wingdings" panose="05000000000000000000" pitchFamily="2" charset="2"/>
              <a:buChar char="p"/>
            </a:pPr>
            <a:r>
              <a:rPr lang="zh-TW" altLang="en-US" sz="2800" b="1" dirty="0" smtClean="0">
                <a:latin typeface="微軟正黑體" pitchFamily="34" charset="-120"/>
                <a:ea typeface="微軟正黑體" pitchFamily="34" charset="-120"/>
              </a:rPr>
              <a:t>地區災害特性</a:t>
            </a:r>
            <a:endParaRPr lang="zh-TW" altLang="en-US" sz="2800" b="1"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自然條件</a:t>
            </a:r>
            <a:endParaRPr lang="en-US" altLang="zh-TW" sz="2400"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社會條件</a:t>
            </a:r>
            <a:endParaRPr lang="en-US" altLang="zh-TW" sz="2400" dirty="0" smtClean="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災例之調查與</a:t>
            </a:r>
            <a:r>
              <a:rPr lang="zh-TW" altLang="en-US" sz="2400" dirty="0" smtClean="0">
                <a:latin typeface="微軟正黑體" pitchFamily="34" charset="-120"/>
                <a:ea typeface="微軟正黑體" pitchFamily="34" charset="-120"/>
              </a:rPr>
              <a:t>分析</a:t>
            </a:r>
            <a:endParaRPr lang="zh-TW" altLang="en-US" sz="2400" dirty="0">
              <a:latin typeface="微軟正黑體" pitchFamily="34" charset="-120"/>
              <a:ea typeface="微軟正黑體" pitchFamily="34" charset="-120"/>
            </a:endParaRPr>
          </a:p>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grpSp>
        <p:nvGrpSpPr>
          <p:cNvPr id="2" name="群組 1"/>
          <p:cNvGrpSpPr/>
          <p:nvPr/>
        </p:nvGrpSpPr>
        <p:grpSpPr>
          <a:xfrm>
            <a:off x="1115616" y="3573116"/>
            <a:ext cx="2670008" cy="2633048"/>
            <a:chOff x="827584" y="3573116"/>
            <a:chExt cx="2670008" cy="2633048"/>
          </a:xfrm>
        </p:grpSpPr>
        <p:pic>
          <p:nvPicPr>
            <p:cNvPr id="13314" name="Picture 2" descr="http://web.fg.tp.edu.tw/~earth/learn/taipei/geology/images/tpge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116"/>
              <a:ext cx="2670008" cy="22684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044333" y="5867610"/>
              <a:ext cx="22365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大台北地區地形</a:t>
              </a:r>
              <a:r>
                <a:rPr lang="zh-TW" altLang="en-US" sz="1600" b="1" dirty="0" smtClean="0">
                  <a:solidFill>
                    <a:schemeClr val="tx1">
                      <a:lumMod val="65000"/>
                      <a:lumOff val="35000"/>
                    </a:schemeClr>
                  </a:solidFill>
                  <a:latin typeface="微軟正黑體" panose="020B0604030504040204" pitchFamily="34" charset="-120"/>
                  <a:ea typeface="微軟正黑體" panose="020B0604030504040204" pitchFamily="34" charset="-120"/>
                </a:rPr>
                <a:t>地質圖</a:t>
              </a:r>
              <a:endPar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grpSp>
        <p:nvGrpSpPr>
          <p:cNvPr id="3" name="群組 2"/>
          <p:cNvGrpSpPr/>
          <p:nvPr/>
        </p:nvGrpSpPr>
        <p:grpSpPr>
          <a:xfrm>
            <a:off x="4683165" y="1626008"/>
            <a:ext cx="3057187" cy="4661926"/>
            <a:chOff x="4932040" y="1626008"/>
            <a:chExt cx="3057187" cy="4661926"/>
          </a:xfrm>
        </p:grpSpPr>
        <p:pic>
          <p:nvPicPr>
            <p:cNvPr id="13316" name="Picture 4" descr="http://www.thb.gov.tw/userfiles/image/tn/ty-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626008"/>
              <a:ext cx="3057187" cy="432337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5444970" y="5949380"/>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600" b="1" dirty="0" smtClean="0">
                  <a:solidFill>
                    <a:schemeClr val="tx1">
                      <a:lumMod val="65000"/>
                      <a:lumOff val="35000"/>
                    </a:schemeClr>
                  </a:solidFill>
                  <a:latin typeface="微軟正黑體" panose="020B0604030504040204" pitchFamily="34" charset="-120"/>
                  <a:ea typeface="微軟正黑體" panose="020B0604030504040204" pitchFamily="34" charset="-120"/>
                </a:rPr>
                <a:t>桃園地區公路路網圖</a:t>
              </a:r>
              <a:endPar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grpSp>
      <p:sp>
        <p:nvSpPr>
          <p:cNvPr id="12"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擬定重點</a:t>
            </a:r>
          </a:p>
        </p:txBody>
      </p:sp>
    </p:spTree>
    <p:extLst>
      <p:ext uri="{BB962C8B-B14F-4D97-AF65-F5344CB8AC3E}">
        <p14:creationId xmlns:p14="http://schemas.microsoft.com/office/powerpoint/2010/main" val="2312070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31</a:t>
            </a:fld>
            <a:endParaRPr lang="zh-TW" altLang="en-US"/>
          </a:p>
        </p:txBody>
      </p:sp>
      <p:sp>
        <p:nvSpPr>
          <p:cNvPr id="7" name="內容版面配置區 4"/>
          <p:cNvSpPr>
            <a:spLocks noGrp="1"/>
          </p:cNvSpPr>
          <p:nvPr>
            <p:ph sz="quarter" idx="4294967295"/>
          </p:nvPr>
        </p:nvSpPr>
        <p:spPr>
          <a:xfrm>
            <a:off x="539552" y="1556792"/>
            <a:ext cx="8064896" cy="2448272"/>
          </a:xfrm>
          <a:prstGeom prst="rect">
            <a:avLst/>
          </a:prstGeom>
        </p:spPr>
        <p:txBody>
          <a:bodyPr>
            <a:normAutofit/>
          </a:bodyPr>
          <a:lstStyle/>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內容版面配置區 4"/>
          <p:cNvSpPr>
            <a:spLocks noGrp="1"/>
          </p:cNvSpPr>
          <p:nvPr>
            <p:ph sz="quarter" idx="4294967295"/>
          </p:nvPr>
        </p:nvSpPr>
        <p:spPr>
          <a:xfrm>
            <a:off x="612000" y="1548000"/>
            <a:ext cx="8064896" cy="2313048"/>
          </a:xfrm>
          <a:prstGeom prst="rect">
            <a:avLst/>
          </a:prstGeom>
        </p:spPr>
        <p:txBody>
          <a:bodyPr>
            <a:normAutofit/>
          </a:bodyPr>
          <a:lstStyle/>
          <a:p>
            <a:pPr marL="358775" indent="-358775">
              <a:buFont typeface="Wingdings" panose="05000000000000000000" pitchFamily="2" charset="2"/>
              <a:buChar char="p"/>
            </a:pPr>
            <a:r>
              <a:rPr lang="zh-TW" altLang="en-US" sz="2800" b="1" dirty="0" smtClean="0">
                <a:latin typeface="微軟正黑體" pitchFamily="34" charset="-120"/>
                <a:ea typeface="微軟正黑體" pitchFamily="34" charset="-120"/>
              </a:rPr>
              <a:t>災害境況模擬</a:t>
            </a:r>
            <a:endParaRPr lang="zh-TW" altLang="en-US" sz="2800" b="1" dirty="0">
              <a:latin typeface="微軟正黑體" pitchFamily="34" charset="-120"/>
              <a:ea typeface="微軟正黑體" pitchFamily="34" charset="-120"/>
            </a:endParaRP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各種</a:t>
            </a:r>
            <a:r>
              <a:rPr lang="zh-TW" altLang="en-US" sz="2400" dirty="0">
                <a:latin typeface="微軟正黑體" pitchFamily="34" charset="-120"/>
                <a:ea typeface="微軟正黑體" pitchFamily="34" charset="-120"/>
              </a:rPr>
              <a:t>災害之境況模擬、災害規模之設定及災損之推估。</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製作</a:t>
            </a:r>
            <a:r>
              <a:rPr lang="zh-TW" altLang="en-US" sz="2400" dirty="0">
                <a:latin typeface="微軟正黑體" pitchFamily="34" charset="-120"/>
                <a:ea typeface="微軟正黑體" pitchFamily="34" charset="-120"/>
              </a:rPr>
              <a:t>各種災害之防災地圖與資料，提供防災資訊。</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利用</a:t>
            </a:r>
            <a:r>
              <a:rPr lang="zh-TW" altLang="en-US" sz="2400" dirty="0">
                <a:latin typeface="微軟正黑體" pitchFamily="34" charset="-120"/>
                <a:ea typeface="微軟正黑體" pitchFamily="34" charset="-120"/>
              </a:rPr>
              <a:t>災害境況模擬之分析結果，檢討現有災害防救能量，並作為擬定改善計畫之依據</a:t>
            </a:r>
            <a:r>
              <a:rPr lang="zh-TW" altLang="en-US" sz="2400" dirty="0" smtClean="0">
                <a:latin typeface="微軟正黑體" pitchFamily="34" charset="-120"/>
                <a:ea typeface="微軟正黑體" pitchFamily="34" charset="-120"/>
              </a:rPr>
              <a:t>。</a:t>
            </a:r>
            <a:endParaRPr lang="zh-TW" altLang="en-US" sz="2400" dirty="0">
              <a:latin typeface="微軟正黑體" pitchFamily="34" charset="-120"/>
              <a:ea typeface="微軟正黑體" pitchFamily="34" charset="-120"/>
            </a:endParaRPr>
          </a:p>
        </p:txBody>
      </p:sp>
      <p:grpSp>
        <p:nvGrpSpPr>
          <p:cNvPr id="3" name="群組 2"/>
          <p:cNvGrpSpPr/>
          <p:nvPr/>
        </p:nvGrpSpPr>
        <p:grpSpPr>
          <a:xfrm>
            <a:off x="1331640" y="3861048"/>
            <a:ext cx="2748325" cy="2273874"/>
            <a:chOff x="1331640" y="3861048"/>
            <a:chExt cx="2748325" cy="2273874"/>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861048"/>
              <a:ext cx="2748325" cy="1944216"/>
            </a:xfrm>
            <a:prstGeom prst="rect">
              <a:avLst/>
            </a:prstGeom>
          </p:spPr>
        </p:pic>
        <p:sp>
          <p:nvSpPr>
            <p:cNvPr id="6" name="Rectangle 5"/>
            <p:cNvSpPr>
              <a:spLocks noChangeArrowheads="1"/>
            </p:cNvSpPr>
            <p:nvPr/>
          </p:nvSpPr>
          <p:spPr bwMode="auto">
            <a:xfrm>
              <a:off x="2100508" y="579636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淹水潛勢圖</a:t>
              </a:r>
            </a:p>
          </p:txBody>
        </p:sp>
      </p:grpSp>
      <p:grpSp>
        <p:nvGrpSpPr>
          <p:cNvPr id="12" name="群組 11"/>
          <p:cNvGrpSpPr/>
          <p:nvPr/>
        </p:nvGrpSpPr>
        <p:grpSpPr>
          <a:xfrm>
            <a:off x="4932040" y="3501008"/>
            <a:ext cx="3672408" cy="2808312"/>
            <a:chOff x="5076056" y="3501008"/>
            <a:chExt cx="3528392" cy="2664296"/>
          </a:xfrm>
        </p:grpSpPr>
        <p:pic>
          <p:nvPicPr>
            <p:cNvPr id="16386" name="Picture 2" descr="http://teles.ncree.org.tw/images/img_TSSD_exam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501008"/>
              <a:ext cx="3528392" cy="23215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6132366" y="5826750"/>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地震損失評估</a:t>
              </a:r>
            </a:p>
          </p:txBody>
        </p:sp>
      </p:grpSp>
      <p:sp>
        <p:nvSpPr>
          <p:cNvPr id="11"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擬定重點</a:t>
            </a:r>
          </a:p>
        </p:txBody>
      </p:sp>
    </p:spTree>
    <p:extLst>
      <p:ext uri="{BB962C8B-B14F-4D97-AF65-F5344CB8AC3E}">
        <p14:creationId xmlns:p14="http://schemas.microsoft.com/office/powerpoint/2010/main" val="2489789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32</a:t>
            </a:fld>
            <a:endParaRPr lang="zh-TW" altLang="en-US"/>
          </a:p>
        </p:txBody>
      </p:sp>
      <p:sp>
        <p:nvSpPr>
          <p:cNvPr id="7" name="內容版面配置區 4"/>
          <p:cNvSpPr>
            <a:spLocks noGrp="1"/>
          </p:cNvSpPr>
          <p:nvPr>
            <p:ph sz="quarter" idx="4294967295"/>
          </p:nvPr>
        </p:nvSpPr>
        <p:spPr>
          <a:xfrm>
            <a:off x="539552" y="1556792"/>
            <a:ext cx="8064896" cy="4824536"/>
          </a:xfrm>
          <a:prstGeom prst="rect">
            <a:avLst/>
          </a:prstGeom>
        </p:spPr>
        <p:txBody>
          <a:bodyPr>
            <a:normAutofit/>
          </a:bodyPr>
          <a:lstStyle/>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anose="05000000000000000000" pitchFamily="2" charset="2"/>
              <a:buChar char="p"/>
            </a:pPr>
            <a:r>
              <a:rPr lang="zh-TW" altLang="en-US" sz="2800" b="1" dirty="0" smtClean="0">
                <a:latin typeface="微軟正黑體" pitchFamily="34" charset="-120"/>
                <a:ea typeface="微軟正黑體" pitchFamily="34" charset="-120"/>
              </a:rPr>
              <a:t>災害</a:t>
            </a:r>
            <a:r>
              <a:rPr lang="zh-TW" altLang="en-US" sz="2800" b="1" dirty="0">
                <a:latin typeface="微軟正黑體" pitchFamily="34" charset="-120"/>
                <a:ea typeface="微軟正黑體" pitchFamily="34" charset="-120"/>
              </a:rPr>
              <a:t>預防事項</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國土</a:t>
            </a:r>
            <a:r>
              <a:rPr lang="zh-TW" altLang="en-US" sz="2400" dirty="0">
                <a:latin typeface="微軟正黑體" pitchFamily="34" charset="-120"/>
                <a:ea typeface="微軟正黑體" pitchFamily="34" charset="-120"/>
              </a:rPr>
              <a:t>保全減災措施</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提升</a:t>
            </a:r>
            <a:r>
              <a:rPr lang="zh-TW" altLang="en-US" sz="2400" dirty="0">
                <a:latin typeface="微軟正黑體" pitchFamily="34" charset="-120"/>
                <a:ea typeface="微軟正黑體" pitchFamily="34" charset="-120"/>
              </a:rPr>
              <a:t>災害防救科技之觀測、監測與預警精度</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災害</a:t>
            </a:r>
            <a:r>
              <a:rPr lang="zh-TW" altLang="en-US" sz="2400" dirty="0">
                <a:latin typeface="微軟正黑體" pitchFamily="34" charset="-120"/>
                <a:ea typeface="微軟正黑體" pitchFamily="34" charset="-120"/>
              </a:rPr>
              <a:t>潛勢調查及風險評估之分析與公布</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各類</a:t>
            </a:r>
            <a:r>
              <a:rPr lang="zh-TW" altLang="en-US" sz="2400" dirty="0">
                <a:latin typeface="微軟正黑體" pitchFamily="34" charset="-120"/>
                <a:ea typeface="微軟正黑體" pitchFamily="34" charset="-120"/>
              </a:rPr>
              <a:t>災害防救設施設備及建築物等公共設施檢查與機能強化</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推動</a:t>
            </a:r>
            <a:r>
              <a:rPr lang="zh-TW" altLang="en-US" sz="2400" dirty="0">
                <a:latin typeface="微軟正黑體" pitchFamily="34" charset="-120"/>
                <a:ea typeface="微軟正黑體" pitchFamily="34" charset="-120"/>
              </a:rPr>
              <a:t>全民防災觀念及複合型災害教育訓練</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訂</a:t>
            </a:r>
            <a:r>
              <a:rPr lang="zh-TW" altLang="en-US" sz="2400" dirty="0">
                <a:latin typeface="微軟正黑體" pitchFamily="34" charset="-120"/>
                <a:ea typeface="微軟正黑體" pitchFamily="34" charset="-120"/>
              </a:rPr>
              <a:t>定災害防救相互支援協定</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弱勢</a:t>
            </a:r>
            <a:r>
              <a:rPr lang="zh-TW" altLang="en-US" sz="2400" dirty="0">
                <a:latin typeface="微軟正黑體" pitchFamily="34" charset="-120"/>
                <a:ea typeface="微軟正黑體" pitchFamily="34" charset="-120"/>
              </a:rPr>
              <a:t>族群援助事項</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建立</a:t>
            </a:r>
            <a:r>
              <a:rPr lang="zh-TW" altLang="en-US" sz="2400" dirty="0">
                <a:latin typeface="微軟正黑體" pitchFamily="34" charset="-120"/>
                <a:ea typeface="微軟正黑體" pitchFamily="34" charset="-120"/>
              </a:rPr>
              <a:t>災害防救資訊網路與國際</a:t>
            </a:r>
            <a:r>
              <a:rPr lang="zh-TW" altLang="en-US" sz="2400" dirty="0" smtClean="0">
                <a:latin typeface="微軟正黑體" pitchFamily="34" charset="-120"/>
                <a:ea typeface="微軟正黑體" pitchFamily="34" charset="-120"/>
              </a:rPr>
              <a:t>合作</a:t>
            </a:r>
            <a:endParaRPr lang="en-US" altLang="zh-TW" sz="2400" dirty="0">
              <a:latin typeface="微軟正黑體" pitchFamily="34" charset="-120"/>
              <a:ea typeface="微軟正黑體" pitchFamily="34" charset="-120"/>
            </a:endParaRPr>
          </a:p>
        </p:txBody>
      </p:sp>
      <p:sp>
        <p:nvSpPr>
          <p:cNvPr id="6"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擬定重點</a:t>
            </a:r>
          </a:p>
        </p:txBody>
      </p:sp>
    </p:spTree>
    <p:extLst>
      <p:ext uri="{BB962C8B-B14F-4D97-AF65-F5344CB8AC3E}">
        <p14:creationId xmlns:p14="http://schemas.microsoft.com/office/powerpoint/2010/main" val="3175512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33</a:t>
            </a:fld>
            <a:endParaRPr lang="zh-TW" altLang="en-US"/>
          </a:p>
        </p:txBody>
      </p:sp>
      <p:sp>
        <p:nvSpPr>
          <p:cNvPr id="7" name="內容版面配置區 4"/>
          <p:cNvSpPr>
            <a:spLocks noGrp="1"/>
          </p:cNvSpPr>
          <p:nvPr>
            <p:ph sz="quarter" idx="4294967295"/>
          </p:nvPr>
        </p:nvSpPr>
        <p:spPr>
          <a:xfrm>
            <a:off x="539552" y="1556792"/>
            <a:ext cx="8064896" cy="4824536"/>
          </a:xfrm>
          <a:prstGeom prst="rect">
            <a:avLst/>
          </a:prstGeom>
        </p:spPr>
        <p:txBody>
          <a:bodyPr>
            <a:normAutofit/>
          </a:bodyPr>
          <a:lstStyle/>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災前整備事項</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健全</a:t>
            </a:r>
            <a:r>
              <a:rPr lang="zh-TW" altLang="en-US" sz="2400" dirty="0">
                <a:latin typeface="微軟正黑體" pitchFamily="34" charset="-120"/>
                <a:ea typeface="微軟正黑體" pitchFamily="34" charset="-120"/>
              </a:rPr>
              <a:t>災害防救緊急應變組織體系</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強化</a:t>
            </a:r>
            <a:r>
              <a:rPr lang="zh-TW" altLang="en-US" sz="2400" dirty="0">
                <a:latin typeface="微軟正黑體" pitchFamily="34" charset="-120"/>
                <a:ea typeface="微軟正黑體" pitchFamily="34" charset="-120"/>
              </a:rPr>
              <a:t>複合型災害防救之演練、演習</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強化</a:t>
            </a:r>
            <a:r>
              <a:rPr lang="zh-TW" altLang="en-US" sz="2400" dirty="0">
                <a:latin typeface="微軟正黑體" pitchFamily="34" charset="-120"/>
                <a:ea typeface="微軟正黑體" pitchFamily="34" charset="-120"/>
              </a:rPr>
              <a:t>災害監測、預報、警報發布、災害蒐集通報及其設施</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強化</a:t>
            </a:r>
            <a:r>
              <a:rPr lang="zh-TW" altLang="en-US" sz="2400" dirty="0">
                <a:latin typeface="微軟正黑體" pitchFamily="34" charset="-120"/>
                <a:ea typeface="微軟正黑體" pitchFamily="34" charset="-120"/>
              </a:rPr>
              <a:t>儲備及檢查災害防救物資、需用器材及設施</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改善</a:t>
            </a:r>
            <a:r>
              <a:rPr lang="zh-TW" altLang="en-US" sz="2400" dirty="0">
                <a:latin typeface="微軟正黑體" pitchFamily="34" charset="-120"/>
                <a:ea typeface="微軟正黑體" pitchFamily="34" charset="-120"/>
              </a:rPr>
              <a:t>妨礙災害應變措施之設施、物件</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規劃</a:t>
            </a:r>
            <a:r>
              <a:rPr lang="zh-TW" altLang="en-US" sz="2400" dirty="0">
                <a:latin typeface="微軟正黑體" pitchFamily="34" charset="-120"/>
                <a:ea typeface="微軟正黑體" pitchFamily="34" charset="-120"/>
              </a:rPr>
              <a:t>大規模災害之國際救災支援之配合</a:t>
            </a:r>
          </a:p>
          <a:p>
            <a:pPr marL="361950" indent="-361950"/>
            <a:endParaRPr lang="en-US" altLang="zh-TW" sz="2400" dirty="0">
              <a:latin typeface="微軟正黑體" pitchFamily="34" charset="-120"/>
              <a:ea typeface="微軟正黑體" pitchFamily="34" charset="-120"/>
            </a:endParaRPr>
          </a:p>
        </p:txBody>
      </p:sp>
      <p:sp>
        <p:nvSpPr>
          <p:cNvPr id="6"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擬定重點</a:t>
            </a:r>
          </a:p>
        </p:txBody>
      </p:sp>
    </p:spTree>
    <p:extLst>
      <p:ext uri="{BB962C8B-B14F-4D97-AF65-F5344CB8AC3E}">
        <p14:creationId xmlns:p14="http://schemas.microsoft.com/office/powerpoint/2010/main" val="2436984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34</a:t>
            </a:fld>
            <a:endParaRPr lang="zh-TW" altLang="en-US"/>
          </a:p>
        </p:txBody>
      </p:sp>
      <p:sp>
        <p:nvSpPr>
          <p:cNvPr id="7" name="內容版面配置區 4"/>
          <p:cNvSpPr>
            <a:spLocks noGrp="1"/>
          </p:cNvSpPr>
          <p:nvPr>
            <p:ph sz="quarter" idx="4294967295"/>
          </p:nvPr>
        </p:nvSpPr>
        <p:spPr>
          <a:xfrm>
            <a:off x="539552" y="1556792"/>
            <a:ext cx="8064896" cy="4824536"/>
          </a:xfrm>
          <a:prstGeom prst="rect">
            <a:avLst/>
          </a:prstGeom>
        </p:spPr>
        <p:txBody>
          <a:bodyPr>
            <a:normAutofit/>
          </a:bodyPr>
          <a:lstStyle/>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災害應變事項</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運用媒體與社群溝通模式進行災害警報之發布、傳遞、應變戒備</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災害</a:t>
            </a:r>
            <a:r>
              <a:rPr lang="zh-TW" altLang="en-US" sz="2400" dirty="0">
                <a:latin typeface="微軟正黑體" pitchFamily="34" charset="-120"/>
                <a:ea typeface="微軟正黑體" pitchFamily="34" charset="-120"/>
              </a:rPr>
              <a:t>警報發布後之人員預防性疏散撤離之勸告及搶救</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即時</a:t>
            </a:r>
            <a:r>
              <a:rPr lang="zh-TW" altLang="en-US" sz="2400" dirty="0">
                <a:latin typeface="微軟正黑體" pitchFamily="34" charset="-120"/>
                <a:ea typeface="微軟正黑體" pitchFamily="34" charset="-120"/>
              </a:rPr>
              <a:t>災情蒐集及災害損失查報</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劃</a:t>
            </a:r>
            <a:r>
              <a:rPr lang="zh-TW" altLang="en-US" sz="2400" dirty="0">
                <a:latin typeface="微軟正黑體" pitchFamily="34" charset="-120"/>
                <a:ea typeface="微軟正黑體" pitchFamily="34" charset="-120"/>
              </a:rPr>
              <a:t>設、管制警戒區域</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強化</a:t>
            </a:r>
            <a:r>
              <a:rPr lang="zh-TW" altLang="en-US" sz="2400" dirty="0">
                <a:latin typeface="微軟正黑體" pitchFamily="34" charset="-120"/>
                <a:ea typeface="微軟正黑體" pitchFamily="34" charset="-120"/>
              </a:rPr>
              <a:t>相互支援事項</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高</a:t>
            </a:r>
            <a:r>
              <a:rPr lang="zh-TW" altLang="en-US" sz="2400" dirty="0">
                <a:latin typeface="微軟正黑體" pitchFamily="34" charset="-120"/>
                <a:ea typeface="微軟正黑體" pitchFamily="34" charset="-120"/>
              </a:rPr>
              <a:t>災害潛勢地區預防性疏散避難與妥適收容安置</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受</a:t>
            </a:r>
            <a:r>
              <a:rPr lang="zh-TW" altLang="en-US" sz="2400" dirty="0">
                <a:latin typeface="微軟正黑體" pitchFamily="34" charset="-120"/>
                <a:ea typeface="微軟正黑體" pitchFamily="34" charset="-120"/>
              </a:rPr>
              <a:t>災老弱等弱勢族群應優先進行急難照顧</a:t>
            </a:r>
          </a:p>
          <a:p>
            <a:pPr marL="361950" indent="-361950"/>
            <a:endParaRPr lang="zh-TW" altLang="en-US" sz="2400" dirty="0">
              <a:latin typeface="微軟正黑體" pitchFamily="34" charset="-120"/>
              <a:ea typeface="微軟正黑體" pitchFamily="34" charset="-120"/>
            </a:endParaRPr>
          </a:p>
          <a:p>
            <a:pPr marL="361950" indent="-361950"/>
            <a:endParaRPr lang="en-US" altLang="zh-TW" sz="2400" dirty="0">
              <a:latin typeface="微軟正黑體" pitchFamily="34" charset="-120"/>
              <a:ea typeface="微軟正黑體" pitchFamily="34" charset="-120"/>
            </a:endParaRPr>
          </a:p>
        </p:txBody>
      </p:sp>
      <p:sp>
        <p:nvSpPr>
          <p:cNvPr id="6"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擬定重點</a:t>
            </a:r>
          </a:p>
        </p:txBody>
      </p:sp>
    </p:spTree>
    <p:extLst>
      <p:ext uri="{BB962C8B-B14F-4D97-AF65-F5344CB8AC3E}">
        <p14:creationId xmlns:p14="http://schemas.microsoft.com/office/powerpoint/2010/main" val="1739450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35</a:t>
            </a:fld>
            <a:endParaRPr lang="zh-TW" altLang="en-US"/>
          </a:p>
        </p:txBody>
      </p:sp>
      <p:sp>
        <p:nvSpPr>
          <p:cNvPr id="6"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擬定重點</a:t>
            </a:r>
          </a:p>
        </p:txBody>
      </p:sp>
      <p:sp>
        <p:nvSpPr>
          <p:cNvPr id="8"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災害應變事項</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防止危險物品設施導致二次災害</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大規模災害後應採預防性之防疫措施</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建立搜救、緊急醫療救護所需設備人力等事項</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相驗及處理罹難者遺體、遺物</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強化應變民生物資之統籌調度</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迅速搶修交通大眾運輸、維生系統、水利及農業設施</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強化危險建築物之緊急評估措施</a:t>
            </a:r>
          </a:p>
          <a:p>
            <a:pPr marL="358775" indent="-266700">
              <a:buFont typeface="Wingdings" panose="05000000000000000000" pitchFamily="2" charset="2"/>
              <a:buChar char="n"/>
            </a:pPr>
            <a:r>
              <a:rPr lang="zh-TW" altLang="en-US" sz="2400" dirty="0">
                <a:latin typeface="微軟正黑體" pitchFamily="34" charset="-120"/>
                <a:ea typeface="微軟正黑體" pitchFamily="34" charset="-120"/>
              </a:rPr>
              <a:t>災害應變過程完整</a:t>
            </a:r>
            <a:r>
              <a:rPr lang="zh-TW" altLang="en-US" sz="2400" dirty="0" smtClean="0">
                <a:latin typeface="微軟正黑體" pitchFamily="34" charset="-120"/>
                <a:ea typeface="微軟正黑體" pitchFamily="34" charset="-120"/>
              </a:rPr>
              <a:t>記錄</a:t>
            </a:r>
            <a:endParaRPr lang="zh-TW" altLang="en-US" sz="2400" dirty="0">
              <a:latin typeface="微軟正黑體" pitchFamily="34" charset="-120"/>
              <a:ea typeface="微軟正黑體" pitchFamily="34" charset="-120"/>
            </a:endParaRPr>
          </a:p>
          <a:p>
            <a:pPr marL="361950" indent="-361950"/>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1901530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36</a:t>
            </a:fld>
            <a:endParaRPr lang="zh-TW" altLang="en-US"/>
          </a:p>
        </p:txBody>
      </p:sp>
      <p:sp>
        <p:nvSpPr>
          <p:cNvPr id="7" name="內容版面配置區 4"/>
          <p:cNvSpPr>
            <a:spLocks noGrp="1"/>
          </p:cNvSpPr>
          <p:nvPr>
            <p:ph sz="quarter" idx="4294967295"/>
          </p:nvPr>
        </p:nvSpPr>
        <p:spPr>
          <a:xfrm>
            <a:off x="539552" y="1556792"/>
            <a:ext cx="8064896" cy="4824536"/>
          </a:xfrm>
          <a:prstGeom prst="rect">
            <a:avLst/>
          </a:prstGeom>
        </p:spPr>
        <p:txBody>
          <a:bodyPr>
            <a:normAutofit/>
          </a:bodyPr>
          <a:lstStyle/>
          <a:p>
            <a:pPr marL="361950" indent="-361950"/>
            <a:endParaRPr lang="en-US" altLang="zh-TW" sz="2400" dirty="0" smtClean="0">
              <a:latin typeface="微軟正黑體" pitchFamily="34" charset="-120"/>
              <a:ea typeface="微軟正黑體" pitchFamily="34" charset="-120"/>
            </a:endParaRPr>
          </a:p>
          <a:p>
            <a:pPr>
              <a:buFont typeface="Wingdings" pitchFamily="2" charset="2"/>
              <a:buChar char="n"/>
            </a:pPr>
            <a:endParaRPr lang="en-US" altLang="zh-TW" sz="2400" dirty="0">
              <a:latin typeface="微軟正黑體" pitchFamily="34" charset="-120"/>
              <a:ea typeface="微軟正黑體" pitchFamily="34" charset="-120"/>
            </a:endParaRPr>
          </a:p>
        </p:txBody>
      </p:sp>
      <p:sp>
        <p:nvSpPr>
          <p:cNvPr id="4" name="內容版面配置區 4"/>
          <p:cNvSpPr>
            <a:spLocks noGrp="1"/>
          </p:cNvSpPr>
          <p:nvPr>
            <p:ph sz="quarter" idx="4294967295"/>
          </p:nvPr>
        </p:nvSpPr>
        <p:spPr>
          <a:xfrm>
            <a:off x="612000" y="1548000"/>
            <a:ext cx="8064896" cy="4824536"/>
          </a:xfrm>
          <a:prstGeom prst="rect">
            <a:avLst/>
          </a:prstGeom>
        </p:spPr>
        <p:txBody>
          <a:bodyPr>
            <a:normAutofit/>
          </a:bodyPr>
          <a:lstStyle/>
          <a:p>
            <a:pPr marL="358775" indent="-358775">
              <a:buFont typeface="Wingdings" panose="05000000000000000000" pitchFamily="2" charset="2"/>
              <a:buChar char="p"/>
            </a:pPr>
            <a:r>
              <a:rPr lang="zh-TW" altLang="en-US" sz="2800" b="1" dirty="0">
                <a:latin typeface="微軟正黑體" pitchFamily="34" charset="-120"/>
                <a:ea typeface="微軟正黑體" pitchFamily="34" charset="-120"/>
              </a:rPr>
              <a:t>災後復原重建事項</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協助</a:t>
            </a:r>
            <a:r>
              <a:rPr lang="zh-TW" altLang="en-US" sz="2400" dirty="0">
                <a:latin typeface="微軟正黑體" pitchFamily="34" charset="-120"/>
                <a:ea typeface="微軟正黑體" pitchFamily="34" charset="-120"/>
              </a:rPr>
              <a:t>重建區民眾參與家園重建</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訂</a:t>
            </a:r>
            <a:r>
              <a:rPr lang="zh-TW" altLang="en-US" sz="2400" dirty="0">
                <a:latin typeface="微軟正黑體" pitchFamily="34" charset="-120"/>
                <a:ea typeface="微軟正黑體" pitchFamily="34" charset="-120"/>
              </a:rPr>
              <a:t>定及實施災後復原重建綱領與計畫</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建置</a:t>
            </a:r>
            <a:r>
              <a:rPr lang="zh-TW" altLang="en-US" sz="2400" dirty="0">
                <a:latin typeface="微軟正黑體" pitchFamily="34" charset="-120"/>
                <a:ea typeface="微軟正黑體" pitchFamily="34" charset="-120"/>
              </a:rPr>
              <a:t>民間災後協助重建之媒合平台</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住宅</a:t>
            </a:r>
            <a:r>
              <a:rPr lang="zh-TW" altLang="en-US" sz="2400" dirty="0">
                <a:latin typeface="微軟正黑體" pitchFamily="34" charset="-120"/>
                <a:ea typeface="微軟正黑體" pitchFamily="34" charset="-120"/>
              </a:rPr>
              <a:t>、公共建築物之更新與復原重建及大規模災害後之古蹟、歷史建築可續保存</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重建</a:t>
            </a:r>
            <a:r>
              <a:rPr lang="zh-TW" altLang="en-US" sz="2400" dirty="0">
                <a:latin typeface="微軟正黑體" pitchFamily="34" charset="-120"/>
                <a:ea typeface="微軟正黑體" pitchFamily="34" charset="-120"/>
              </a:rPr>
              <a:t>區環境消毒與廢棄物應迅速恢復清潔</a:t>
            </a:r>
          </a:p>
          <a:p>
            <a:pPr marL="358775" indent="-266700">
              <a:buFont typeface="Wingdings" panose="05000000000000000000" pitchFamily="2" charset="2"/>
              <a:buChar char="n"/>
            </a:pPr>
            <a:r>
              <a:rPr lang="zh-TW" altLang="en-US" sz="2400" dirty="0" smtClean="0">
                <a:latin typeface="微軟正黑體" pitchFamily="34" charset="-120"/>
                <a:ea typeface="微軟正黑體" pitchFamily="34" charset="-120"/>
              </a:rPr>
              <a:t>受</a:t>
            </a:r>
            <a:r>
              <a:rPr lang="zh-TW" altLang="en-US" sz="2400" dirty="0">
                <a:latin typeface="微軟正黑體" pitchFamily="34" charset="-120"/>
                <a:ea typeface="微軟正黑體" pitchFamily="34" charset="-120"/>
              </a:rPr>
              <a:t>災民眾之生活及產業重建及維護重建區學生之受教權</a:t>
            </a:r>
          </a:p>
          <a:p>
            <a:pPr marL="361950" indent="-361950"/>
            <a:endParaRPr lang="zh-TW" altLang="en-US" sz="2400" dirty="0">
              <a:latin typeface="微軟正黑體" pitchFamily="34" charset="-120"/>
              <a:ea typeface="微軟正黑體" pitchFamily="34" charset="-120"/>
            </a:endParaRPr>
          </a:p>
          <a:p>
            <a:pPr marL="361950" indent="-361950"/>
            <a:endParaRPr lang="en-US" altLang="zh-TW" sz="2400" dirty="0">
              <a:latin typeface="微軟正黑體" pitchFamily="34" charset="-120"/>
              <a:ea typeface="微軟正黑體" pitchFamily="34" charset="-120"/>
            </a:endParaRPr>
          </a:p>
        </p:txBody>
      </p:sp>
      <p:sp>
        <p:nvSpPr>
          <p:cNvPr id="6"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a:latin typeface="微軟正黑體" pitchFamily="34" charset="-120"/>
                <a:ea typeface="微軟正黑體" pitchFamily="34" charset="-120"/>
                <a:cs typeface="华文仿宋"/>
              </a:rPr>
              <a:t>-</a:t>
            </a:r>
            <a:r>
              <a:rPr lang="zh-TW" altLang="en-US" sz="3600" b="1" dirty="0">
                <a:latin typeface="微軟正黑體" pitchFamily="34" charset="-120"/>
                <a:ea typeface="微軟正黑體" pitchFamily="34" charset="-120"/>
                <a:cs typeface="华文仿宋"/>
              </a:rPr>
              <a:t>擬定重點</a:t>
            </a:r>
          </a:p>
        </p:txBody>
      </p:sp>
    </p:spTree>
    <p:extLst>
      <p:ext uri="{BB962C8B-B14F-4D97-AF65-F5344CB8AC3E}">
        <p14:creationId xmlns:p14="http://schemas.microsoft.com/office/powerpoint/2010/main" val="723004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投影片編號版面配置區 42"/>
          <p:cNvSpPr>
            <a:spLocks noGrp="1"/>
          </p:cNvSpPr>
          <p:nvPr>
            <p:ph type="sldNum" sz="quarter" idx="12"/>
          </p:nvPr>
        </p:nvSpPr>
        <p:spPr>
          <a:xfrm>
            <a:off x="-36512" y="1268760"/>
            <a:ext cx="533400" cy="244476"/>
          </a:xfrm>
        </p:spPr>
        <p:txBody>
          <a:bodyPr>
            <a:normAutofit fontScale="85000" lnSpcReduction="20000"/>
          </a:bodyPr>
          <a:lstStyle/>
          <a:p>
            <a:pPr>
              <a:defRPr/>
            </a:pPr>
            <a:fld id="{618B1E5E-A5DA-42F8-A7CF-26B27E639E9B}" type="slidenum">
              <a:rPr lang="zh-TW" altLang="en-US" smtClean="0"/>
              <a:pPr>
                <a:defRPr/>
              </a:pPr>
              <a:t>37</a:t>
            </a:fld>
            <a:endParaRPr lang="zh-TW" altLang="en-US"/>
          </a:p>
        </p:txBody>
      </p:sp>
      <p:sp>
        <p:nvSpPr>
          <p:cNvPr id="30"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smtClean="0">
                <a:latin typeface="微軟正黑體" pitchFamily="34" charset="-120"/>
                <a:ea typeface="微軟正黑體" pitchFamily="34" charset="-120"/>
                <a:cs typeface="华文仿宋"/>
              </a:rPr>
              <a:t>-</a:t>
            </a:r>
            <a:r>
              <a:rPr lang="zh-TW" altLang="en-US" sz="3600" b="1" dirty="0" smtClean="0">
                <a:latin typeface="微軟正黑體" pitchFamily="34" charset="-120"/>
                <a:ea typeface="微軟正黑體" pitchFamily="34" charset="-120"/>
                <a:cs typeface="华文仿宋"/>
              </a:rPr>
              <a:t>擬定流程</a:t>
            </a:r>
            <a:endParaRPr lang="zh-TW" altLang="en-US" sz="3600" b="1" dirty="0">
              <a:latin typeface="微軟正黑體" pitchFamily="34" charset="-120"/>
              <a:ea typeface="微軟正黑體" pitchFamily="34" charset="-120"/>
              <a:cs typeface="华文仿宋"/>
            </a:endParaRPr>
          </a:p>
        </p:txBody>
      </p:sp>
      <p:grpSp>
        <p:nvGrpSpPr>
          <p:cNvPr id="4" name="群組 3"/>
          <p:cNvGrpSpPr/>
          <p:nvPr/>
        </p:nvGrpSpPr>
        <p:grpSpPr>
          <a:xfrm>
            <a:off x="1476296" y="1620072"/>
            <a:ext cx="5760000" cy="5056010"/>
            <a:chOff x="1259632" y="1620072"/>
            <a:chExt cx="5760000" cy="5056010"/>
          </a:xfrm>
        </p:grpSpPr>
        <p:sp>
          <p:nvSpPr>
            <p:cNvPr id="7" name="Text Box 7"/>
            <p:cNvSpPr txBox="1">
              <a:spLocks noChangeArrowheads="1"/>
            </p:cNvSpPr>
            <p:nvPr/>
          </p:nvSpPr>
          <p:spPr bwMode="gray">
            <a:xfrm>
              <a:off x="1259632" y="2276872"/>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hangingPunct="0">
                <a:defRPr/>
              </a:pPr>
              <a:r>
                <a:rPr lang="zh-TW" altLang="en-US" sz="2400" b="1" dirty="0">
                  <a:latin typeface="微軟正黑體" panose="020B0604030504040204" pitchFamily="34" charset="-120"/>
                  <a:ea typeface="微軟正黑體" panose="020B0604030504040204" pitchFamily="34" charset="-120"/>
                </a:rPr>
                <a:t>按基本計畫規範，擬定架構</a:t>
              </a:r>
              <a:endParaRPr lang="en-US" altLang="zh-TW" sz="2400" b="1" dirty="0">
                <a:latin typeface="微軟正黑體" panose="020B0604030504040204" pitchFamily="34" charset="-120"/>
                <a:ea typeface="微軟正黑體" panose="020B0604030504040204" pitchFamily="34" charset="-120"/>
              </a:endParaRPr>
            </a:p>
          </p:txBody>
        </p:sp>
        <p:sp>
          <p:nvSpPr>
            <p:cNvPr id="12" name="Text Box 7"/>
            <p:cNvSpPr txBox="1">
              <a:spLocks noChangeArrowheads="1"/>
            </p:cNvSpPr>
            <p:nvPr/>
          </p:nvSpPr>
          <p:spPr bwMode="gray">
            <a:xfrm>
              <a:off x="1259632" y="1620072"/>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p>
              <a:pPr algn="ctr" eaLnBrk="0" hangingPunct="0">
                <a:defRPr/>
              </a:pPr>
              <a:r>
                <a:rPr lang="zh-TW" altLang="en-US" sz="2400" b="1" dirty="0">
                  <a:latin typeface="微軟正黑體" panose="020B0604030504040204" pitchFamily="34" charset="-120"/>
                  <a:ea typeface="微軟正黑體" panose="020B0604030504040204" pitchFamily="34" charset="-120"/>
                </a:rPr>
                <a:t>蒐集基本計畫與業務計畫</a:t>
              </a:r>
              <a:endParaRPr lang="en-US" altLang="zh-TW" sz="2400" b="1" dirty="0">
                <a:latin typeface="微軟正黑體" panose="020B0604030504040204" pitchFamily="34" charset="-120"/>
                <a:ea typeface="微軟正黑體" panose="020B0604030504040204" pitchFamily="34" charset="-120"/>
              </a:endParaRPr>
            </a:p>
          </p:txBody>
        </p:sp>
        <p:sp>
          <p:nvSpPr>
            <p:cNvPr id="27704" name="Text Box 22"/>
            <p:cNvSpPr txBox="1">
              <a:spLocks noChangeArrowheads="1"/>
            </p:cNvSpPr>
            <p:nvPr/>
          </p:nvSpPr>
          <p:spPr bwMode="gray">
            <a:xfrm>
              <a:off x="1259632" y="3573016"/>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TW" altLang="en-US" sz="2400" b="1" dirty="0">
                  <a:latin typeface="微軟正黑體" pitchFamily="34" charset="-120"/>
                  <a:ea typeface="微軟正黑體" pitchFamily="34" charset="-120"/>
                </a:rPr>
                <a:t>協商修訂方式，確定權責分工</a:t>
              </a:r>
              <a:endParaRPr lang="en-US" altLang="zh-TW" sz="2400" b="1" dirty="0">
                <a:latin typeface="微軟正黑體" pitchFamily="34" charset="-120"/>
                <a:ea typeface="微軟正黑體" pitchFamily="34" charset="-120"/>
              </a:endParaRPr>
            </a:p>
          </p:txBody>
        </p:sp>
        <p:sp>
          <p:nvSpPr>
            <p:cNvPr id="21" name="Text Box 7"/>
            <p:cNvSpPr txBox="1">
              <a:spLocks noChangeArrowheads="1"/>
            </p:cNvSpPr>
            <p:nvPr/>
          </p:nvSpPr>
          <p:spPr bwMode="gray">
            <a:xfrm>
              <a:off x="1259632" y="2924944"/>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p>
              <a:pPr algn="ctr" eaLnBrk="0" hangingPunct="0">
                <a:defRPr/>
              </a:pPr>
              <a:r>
                <a:rPr lang="zh-TW" altLang="en-US" sz="2400" b="1" dirty="0">
                  <a:latin typeface="微軟正黑體" panose="020B0604030504040204" pitchFamily="34" charset="-120"/>
                  <a:ea typeface="微軟正黑體" panose="020B0604030504040204" pitchFamily="34" charset="-120"/>
                </a:rPr>
                <a:t>彙整潛勢</a:t>
              </a:r>
              <a:r>
                <a:rPr lang="zh-TW" altLang="en-US" sz="2400" b="1" dirty="0" smtClean="0">
                  <a:latin typeface="微軟正黑體" panose="020B0604030504040204" pitchFamily="34" charset="-120"/>
                  <a:ea typeface="微軟正黑體" panose="020B0604030504040204" pitchFamily="34" charset="-120"/>
                </a:rPr>
                <a:t>資料</a:t>
              </a:r>
              <a:endParaRPr lang="en-US" altLang="zh-TW" sz="2400" b="1" dirty="0">
                <a:latin typeface="微軟正黑體" panose="020B0604030504040204" pitchFamily="34" charset="-120"/>
                <a:ea typeface="微軟正黑體" panose="020B0604030504040204" pitchFamily="34" charset="-120"/>
              </a:endParaRPr>
            </a:p>
          </p:txBody>
        </p:sp>
        <p:sp>
          <p:nvSpPr>
            <p:cNvPr id="27702" name="Text Box 17"/>
            <p:cNvSpPr txBox="1">
              <a:spLocks noChangeArrowheads="1"/>
            </p:cNvSpPr>
            <p:nvPr/>
          </p:nvSpPr>
          <p:spPr bwMode="gray">
            <a:xfrm>
              <a:off x="1259632" y="4221088"/>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TW" altLang="en-US" sz="2400" b="1" dirty="0" smtClean="0">
                  <a:latin typeface="微軟正黑體" pitchFamily="34" charset="-120"/>
                  <a:ea typeface="微軟正黑體" pitchFamily="34" charset="-120"/>
                </a:rPr>
                <a:t>各單位研擬各</a:t>
              </a:r>
              <a:r>
                <a:rPr lang="zh-TW" altLang="en-US" sz="2400" b="1" dirty="0">
                  <a:latin typeface="微軟正黑體" pitchFamily="34" charset="-120"/>
                  <a:ea typeface="微軟正黑體" pitchFamily="34" charset="-120"/>
                </a:rPr>
                <a:t>篇章</a:t>
              </a:r>
              <a:endParaRPr lang="en-US" altLang="zh-TW" sz="2400" b="1" dirty="0">
                <a:latin typeface="微軟正黑體" pitchFamily="34" charset="-120"/>
                <a:ea typeface="微軟正黑體" pitchFamily="34" charset="-120"/>
              </a:endParaRPr>
            </a:p>
          </p:txBody>
        </p:sp>
        <p:sp>
          <p:nvSpPr>
            <p:cNvPr id="29" name="Text Box 7"/>
            <p:cNvSpPr txBox="1">
              <a:spLocks noChangeArrowheads="1"/>
            </p:cNvSpPr>
            <p:nvPr/>
          </p:nvSpPr>
          <p:spPr bwMode="gray">
            <a:xfrm>
              <a:off x="1259632" y="4869160"/>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defPPr>
                <a:defRPr lang="zh-TW"/>
              </a:defPPr>
              <a:lvl1pPr algn="ctr" eaLnBrk="0" hangingPunct="0">
                <a:defRPr b="1">
                  <a:solidFill>
                    <a:schemeClr val="bg1"/>
                  </a:solidFill>
                  <a:latin typeface="微軟正黑體" pitchFamily="34" charset="-120"/>
                  <a:ea typeface="微軟正黑體" pitchFamily="34" charset="-12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zh-TW" altLang="en-US" sz="2400" dirty="0" smtClean="0">
                  <a:solidFill>
                    <a:schemeClr val="tx1"/>
                  </a:solidFill>
                </a:rPr>
                <a:t>彙</a:t>
              </a:r>
              <a:r>
                <a:rPr lang="zh-TW" altLang="en-US" sz="2400" dirty="0">
                  <a:solidFill>
                    <a:schemeClr val="tx1"/>
                  </a:solidFill>
                </a:rPr>
                <a:t>整各篇章</a:t>
              </a:r>
              <a:endParaRPr lang="en-US" altLang="zh-TW" sz="2400" dirty="0">
                <a:solidFill>
                  <a:schemeClr val="tx1"/>
                </a:solidFill>
              </a:endParaRPr>
            </a:p>
          </p:txBody>
        </p:sp>
        <p:sp>
          <p:nvSpPr>
            <p:cNvPr id="27698" name="Text Box 17"/>
            <p:cNvSpPr txBox="1">
              <a:spLocks noChangeArrowheads="1"/>
            </p:cNvSpPr>
            <p:nvPr/>
          </p:nvSpPr>
          <p:spPr bwMode="gray">
            <a:xfrm>
              <a:off x="1259632" y="5517232"/>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zh-TW" altLang="en-US" sz="2400" b="1" dirty="0" smtClean="0">
                  <a:latin typeface="微軟正黑體" pitchFamily="34" charset="-120"/>
                  <a:ea typeface="微軟正黑體" pitchFamily="34" charset="-120"/>
                </a:rPr>
                <a:t>審查並達成共識</a:t>
              </a:r>
              <a:endParaRPr lang="en-US" altLang="zh-TW" sz="2400" b="1" dirty="0">
                <a:latin typeface="微軟正黑體" pitchFamily="34" charset="-120"/>
                <a:ea typeface="微軟正黑體" pitchFamily="34" charset="-120"/>
              </a:endParaRPr>
            </a:p>
          </p:txBody>
        </p:sp>
        <p:sp>
          <p:nvSpPr>
            <p:cNvPr id="40" name="Text Box 7"/>
            <p:cNvSpPr txBox="1">
              <a:spLocks noChangeArrowheads="1"/>
            </p:cNvSpPr>
            <p:nvPr/>
          </p:nvSpPr>
          <p:spPr bwMode="gray">
            <a:xfrm>
              <a:off x="1259632" y="6165304"/>
              <a:ext cx="5760000" cy="510778"/>
            </a:xfrm>
            <a:prstGeom prst="round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p>
              <a:pPr algn="ctr" eaLnBrk="0" hangingPunct="0">
                <a:defRPr/>
              </a:pPr>
              <a:r>
                <a:rPr lang="zh-TW" altLang="en-US" sz="2400" b="1" dirty="0">
                  <a:latin typeface="微軟正黑體" panose="020B0604030504040204" pitchFamily="34" charset="-120"/>
                  <a:ea typeface="微軟正黑體" panose="020B0604030504040204" pitchFamily="34" charset="-120"/>
                </a:rPr>
                <a:t>完成</a:t>
              </a:r>
              <a:r>
                <a:rPr lang="zh-TW" altLang="en-US" sz="2400" b="1" dirty="0" smtClean="0">
                  <a:latin typeface="微軟正黑體" panose="020B0604030504040204" pitchFamily="34" charset="-120"/>
                  <a:ea typeface="微軟正黑體" panose="020B0604030504040204" pitchFamily="34" charset="-120"/>
                </a:rPr>
                <a:t>計畫研擬</a:t>
              </a:r>
              <a:endParaRPr lang="en-US" altLang="zh-TW" sz="2400" b="1" dirty="0">
                <a:latin typeface="微軟正黑體" panose="020B0604030504040204" pitchFamily="34" charset="-120"/>
                <a:ea typeface="微軟正黑體" panose="020B0604030504040204" pitchFamily="34" charset="-120"/>
              </a:endParaRPr>
            </a:p>
          </p:txBody>
        </p:sp>
        <p:sp>
          <p:nvSpPr>
            <p:cNvPr id="3" name="向下箭號 2"/>
            <p:cNvSpPr/>
            <p:nvPr/>
          </p:nvSpPr>
          <p:spPr>
            <a:xfrm>
              <a:off x="6444208" y="1883512"/>
              <a:ext cx="288032" cy="4569824"/>
            </a:xfrm>
            <a:prstGeom prst="down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08408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投影片編號版面配置區 61"/>
          <p:cNvSpPr>
            <a:spLocks noGrp="1"/>
          </p:cNvSpPr>
          <p:nvPr>
            <p:ph type="sldNum" sz="quarter" idx="12"/>
          </p:nvPr>
        </p:nvSpPr>
        <p:spPr/>
        <p:txBody>
          <a:bodyPr>
            <a:normAutofit fontScale="85000" lnSpcReduction="20000"/>
          </a:bodyPr>
          <a:lstStyle/>
          <a:p>
            <a:pPr>
              <a:defRPr/>
            </a:pPr>
            <a:fld id="{6B790641-6FD3-42AD-985A-2BD76C6D3676}" type="slidenum">
              <a:rPr lang="zh-TW" altLang="en-US" smtClean="0"/>
              <a:pPr>
                <a:defRPr/>
              </a:pPr>
              <a:t>38</a:t>
            </a:fld>
            <a:endParaRPr lang="zh-TW" altLang="en-US"/>
          </a:p>
        </p:txBody>
      </p:sp>
      <p:pic>
        <p:nvPicPr>
          <p:cNvPr id="111" name="圖片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982595"/>
            <a:ext cx="7560840" cy="4542749"/>
          </a:xfrm>
          <a:prstGeom prst="rect">
            <a:avLst/>
          </a:prstGeom>
        </p:spPr>
      </p:pic>
      <p:sp>
        <p:nvSpPr>
          <p:cNvPr id="157"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smtClean="0">
                <a:latin typeface="微軟正黑體" pitchFamily="34" charset="-120"/>
                <a:ea typeface="微軟正黑體" pitchFamily="34" charset="-120"/>
                <a:cs typeface="华文仿宋"/>
              </a:rPr>
              <a:t>-</a:t>
            </a:r>
            <a:r>
              <a:rPr lang="zh-TW" altLang="en-US" sz="3600" b="1" dirty="0" smtClean="0">
                <a:latin typeface="微軟正黑體" pitchFamily="34" charset="-120"/>
                <a:ea typeface="微軟正黑體" pitchFamily="34" charset="-120"/>
                <a:cs typeface="华文仿宋"/>
              </a:rPr>
              <a:t>擬定流程</a:t>
            </a:r>
            <a:endParaRPr lang="zh-TW" altLang="en-US" sz="3600" b="1" dirty="0">
              <a:latin typeface="微軟正黑體" pitchFamily="34" charset="-120"/>
              <a:ea typeface="微軟正黑體" pitchFamily="34" charset="-120"/>
              <a:cs typeface="华文仿宋"/>
            </a:endParaRPr>
          </a:p>
        </p:txBody>
      </p:sp>
      <p:sp>
        <p:nvSpPr>
          <p:cNvPr id="158" name="內容版面配置區 2"/>
          <p:cNvSpPr>
            <a:spLocks noGrp="1"/>
          </p:cNvSpPr>
          <p:nvPr>
            <p:ph idx="4294967295"/>
          </p:nvPr>
        </p:nvSpPr>
        <p:spPr>
          <a:xfrm>
            <a:off x="612000" y="1548000"/>
            <a:ext cx="8154000" cy="584856"/>
          </a:xfrm>
          <a:prstGeom prst="rect">
            <a:avLst/>
          </a:prstGeom>
        </p:spPr>
        <p:txBody>
          <a:bodyPr>
            <a:normAutofit/>
          </a:bodyPr>
          <a:lstStyle/>
          <a:p>
            <a:pPr marL="446088" indent="-403225">
              <a:buFont typeface="Wingdings" panose="05000000000000000000" pitchFamily="2" charset="2"/>
              <a:buChar char="p"/>
            </a:pPr>
            <a:r>
              <a:rPr lang="zh-TW" altLang="en-US" sz="2800" b="1" dirty="0" smtClean="0">
                <a:latin typeface="微軟正黑體" panose="020B0604030504040204" pitchFamily="34" charset="-120"/>
                <a:ea typeface="微軟正黑體" panose="020B0604030504040204" pitchFamily="34" charset="-120"/>
              </a:rPr>
              <a:t>縣</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市</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地區</a:t>
            </a:r>
            <a:r>
              <a:rPr lang="zh-TW" altLang="en-US" sz="2800" b="1" dirty="0">
                <a:latin typeface="微軟正黑體" panose="020B0604030504040204" pitchFamily="34" charset="-120"/>
                <a:ea typeface="微軟正黑體" panose="020B0604030504040204" pitchFamily="34" charset="-120"/>
              </a:rPr>
              <a:t>災害防救計畫研擬流程圖</a:t>
            </a:r>
          </a:p>
        </p:txBody>
      </p:sp>
    </p:spTree>
    <p:extLst>
      <p:ext uri="{BB962C8B-B14F-4D97-AF65-F5344CB8AC3E}">
        <p14:creationId xmlns:p14="http://schemas.microsoft.com/office/powerpoint/2010/main" val="1091177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圖片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019490"/>
            <a:ext cx="7128792" cy="4649870"/>
          </a:xfrm>
          <a:prstGeom prst="rect">
            <a:avLst/>
          </a:prstGeom>
        </p:spPr>
      </p:pic>
      <p:sp>
        <p:nvSpPr>
          <p:cNvPr id="106" name="內容版面配置區 2"/>
          <p:cNvSpPr>
            <a:spLocks noGrp="1"/>
          </p:cNvSpPr>
          <p:nvPr>
            <p:ph idx="4294967295"/>
          </p:nvPr>
        </p:nvSpPr>
        <p:spPr>
          <a:xfrm>
            <a:off x="612000" y="1548000"/>
            <a:ext cx="8154000" cy="584856"/>
          </a:xfrm>
          <a:prstGeom prst="rect">
            <a:avLst/>
          </a:prstGeom>
        </p:spPr>
        <p:txBody>
          <a:bodyPr>
            <a:normAutofit/>
          </a:bodyPr>
          <a:lstStyle/>
          <a:p>
            <a:pPr marL="446088" indent="-403225">
              <a:buFont typeface="Wingdings" panose="05000000000000000000" pitchFamily="2" charset="2"/>
              <a:buChar char="p"/>
            </a:pPr>
            <a:r>
              <a:rPr lang="zh-TW" altLang="en-US" sz="2800" b="1" dirty="0">
                <a:latin typeface="微軟正黑體" panose="020B0604030504040204" pitchFamily="34" charset="-120"/>
                <a:ea typeface="微軟正黑體" panose="020B0604030504040204" pitchFamily="34" charset="-120"/>
              </a:rPr>
              <a:t>鄉</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鎮、市、區</a:t>
            </a:r>
            <a:r>
              <a:rPr lang="en-US" altLang="zh-TW" sz="2800" b="1" dirty="0" smtClean="0">
                <a:latin typeface="微軟正黑體" panose="020B0604030504040204" pitchFamily="34" charset="-120"/>
                <a:ea typeface="微軟正黑體" panose="020B0604030504040204" pitchFamily="34" charset="-120"/>
              </a:rPr>
              <a:t>)</a:t>
            </a:r>
            <a:r>
              <a:rPr lang="zh-TW" altLang="en-US" sz="2800" b="1" dirty="0" smtClean="0">
                <a:latin typeface="微軟正黑體" panose="020B0604030504040204" pitchFamily="34" charset="-120"/>
                <a:ea typeface="微軟正黑體" panose="020B0604030504040204" pitchFamily="34" charset="-120"/>
              </a:rPr>
              <a:t>地區</a:t>
            </a:r>
            <a:r>
              <a:rPr lang="zh-TW" altLang="en-US" sz="2800" b="1" dirty="0">
                <a:latin typeface="微軟正黑體" panose="020B0604030504040204" pitchFamily="34" charset="-120"/>
                <a:ea typeface="微軟正黑體" panose="020B0604030504040204" pitchFamily="34" charset="-120"/>
              </a:rPr>
              <a:t>災害防救計畫研擬流程圖</a:t>
            </a:r>
          </a:p>
        </p:txBody>
      </p:sp>
      <p:sp>
        <p:nvSpPr>
          <p:cNvPr id="107" name="標題 3"/>
          <p:cNvSpPr txBox="1">
            <a:spLocks/>
          </p:cNvSpPr>
          <p:nvPr/>
        </p:nvSpPr>
        <p:spPr>
          <a:xfrm>
            <a:off x="609600" y="228600"/>
            <a:ext cx="8153400" cy="990600"/>
          </a:xfrm>
          <a:prstGeom prst="rect">
            <a:avLst/>
          </a:prstGeom>
        </p:spPr>
        <p:txBody>
          <a:bodyPr vert="horz" wrap="square" numCol="1" anchor="ctr" anchorCtr="0" compatLnSpc="1">
            <a:prstTxWarp prst="textNoShape">
              <a:avLst/>
            </a:prstTxWarp>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zh-TW" altLang="en-US" sz="3600" b="1" dirty="0" smtClean="0">
                <a:latin typeface="微軟正黑體" pitchFamily="34" charset="-120"/>
                <a:ea typeface="微軟正黑體" pitchFamily="34" charset="-120"/>
                <a:cs typeface="华文仿宋"/>
              </a:rPr>
              <a:t>地區災害防救計畫之研擬</a:t>
            </a:r>
            <a:r>
              <a:rPr lang="en-US" altLang="zh-TW" sz="3600" b="1" dirty="0" smtClean="0">
                <a:latin typeface="微軟正黑體" pitchFamily="34" charset="-120"/>
                <a:ea typeface="微軟正黑體" pitchFamily="34" charset="-120"/>
                <a:cs typeface="华文仿宋"/>
              </a:rPr>
              <a:t>-</a:t>
            </a:r>
            <a:r>
              <a:rPr lang="zh-TW" altLang="en-US" sz="3600" b="1" dirty="0" smtClean="0">
                <a:latin typeface="微軟正黑體" pitchFamily="34" charset="-120"/>
                <a:ea typeface="微軟正黑體" pitchFamily="34" charset="-120"/>
                <a:cs typeface="华文仿宋"/>
              </a:rPr>
              <a:t>擬定流程</a:t>
            </a:r>
            <a:endParaRPr lang="zh-TW" altLang="en-US" sz="3600" b="1" dirty="0">
              <a:latin typeface="微軟正黑體" pitchFamily="34" charset="-120"/>
              <a:ea typeface="微軟正黑體" pitchFamily="34" charset="-120"/>
              <a:cs typeface="华文仿宋"/>
            </a:endParaRPr>
          </a:p>
        </p:txBody>
      </p:sp>
      <p:sp>
        <p:nvSpPr>
          <p:cNvPr id="108" name="投影片編號版面配置區 61"/>
          <p:cNvSpPr>
            <a:spLocks noGrp="1"/>
          </p:cNvSpPr>
          <p:nvPr>
            <p:ph type="sldNum" sz="quarter" idx="12"/>
          </p:nvPr>
        </p:nvSpPr>
        <p:spPr>
          <a:xfrm>
            <a:off x="0" y="1272222"/>
            <a:ext cx="533400" cy="244476"/>
          </a:xfrm>
        </p:spPr>
        <p:txBody>
          <a:bodyPr>
            <a:normAutofit fontScale="85000" lnSpcReduction="20000"/>
          </a:bodyPr>
          <a:lstStyle/>
          <a:p>
            <a:pPr>
              <a:defRPr/>
            </a:pPr>
            <a:fld id="{6B790641-6FD3-42AD-985A-2BD76C6D3676}" type="slidenum">
              <a:rPr lang="zh-TW" altLang="en-US" smtClean="0"/>
              <a:pPr>
                <a:defRPr/>
              </a:pPr>
              <a:t>39</a:t>
            </a:fld>
            <a:endParaRPr lang="zh-TW" altLang="en-US"/>
          </a:p>
        </p:txBody>
      </p:sp>
    </p:spTree>
    <p:extLst>
      <p:ext uri="{BB962C8B-B14F-4D97-AF65-F5344CB8AC3E}">
        <p14:creationId xmlns:p14="http://schemas.microsoft.com/office/powerpoint/2010/main" val="340818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災害防救法規概述</a:t>
            </a:r>
            <a:endParaRPr lang="zh-TW" altLang="en-US" sz="3600" b="1" dirty="0">
              <a:latin typeface="微軟正黑體" pitchFamily="34" charset="-120"/>
              <a:ea typeface="微軟正黑體" pitchFamily="34" charset="-120"/>
              <a:cs typeface="华文仿宋"/>
            </a:endParaRPr>
          </a:p>
        </p:txBody>
      </p:sp>
      <p:sp>
        <p:nvSpPr>
          <p:cNvPr id="19461" name="內容版面配置區 4"/>
          <p:cNvSpPr>
            <a:spLocks noGrp="1"/>
          </p:cNvSpPr>
          <p:nvPr>
            <p:ph sz="quarter" idx="13"/>
          </p:nvPr>
        </p:nvSpPr>
        <p:spPr>
          <a:xfrm>
            <a:off x="611560" y="1548000"/>
            <a:ext cx="5064250" cy="4185256"/>
          </a:xfrm>
        </p:spPr>
        <p:txBody>
          <a:bodyPr>
            <a:normAutofit/>
          </a:bodyPr>
          <a:lstStyle/>
          <a:p>
            <a:pPr marL="361950" indent="-361950">
              <a:buFont typeface="Wingdings" panose="05000000000000000000" pitchFamily="2" charset="2"/>
              <a:buChar char="p"/>
            </a:pPr>
            <a:r>
              <a:rPr lang="zh-TW" altLang="en-US" sz="2800" dirty="0" smtClean="0"/>
              <a:t>災害防救法為我國在災害防救方面基本的母</a:t>
            </a:r>
            <a:r>
              <a:rPr lang="zh-TW" altLang="en-US" sz="2800" dirty="0"/>
              <a:t>法</a:t>
            </a:r>
            <a:r>
              <a:rPr lang="zh-TW" altLang="en-US" sz="2800" dirty="0" smtClean="0"/>
              <a:t>，其</a:t>
            </a:r>
            <a:r>
              <a:rPr lang="zh-TW" altLang="en-US" sz="2800" dirty="0"/>
              <a:t>於八十九年七月十九日公布施行，</a:t>
            </a:r>
            <a:r>
              <a:rPr lang="zh-TW" altLang="en-US" sz="2800" dirty="0" smtClean="0"/>
              <a:t>並於</a:t>
            </a:r>
            <a:r>
              <a:rPr lang="zh-TW" altLang="en-US" sz="2800" dirty="0"/>
              <a:t>九十一年五月二十九日增訂第三十九條之一，該法其目的為健全災害防救</a:t>
            </a:r>
            <a:r>
              <a:rPr lang="zh-TW" altLang="en-US" sz="2800" dirty="0" smtClean="0"/>
              <a:t>體制</a:t>
            </a:r>
            <a:r>
              <a:rPr lang="zh-TW" altLang="en-US" sz="2800" dirty="0"/>
              <a:t>，強化災害防救功能，以確保人民生命、身體、財產之安全及國土之</a:t>
            </a:r>
            <a:r>
              <a:rPr lang="zh-TW" altLang="en-US" sz="2800" dirty="0" smtClean="0"/>
              <a:t>保全。</a:t>
            </a:r>
            <a:endParaRPr lang="zh-TW" altLang="en-US" sz="2800" dirty="0"/>
          </a:p>
        </p:txBody>
      </p:sp>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4</a:t>
            </a:fld>
            <a:endParaRPr lang="zh-TW" altLang="en-US" dirty="0"/>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263144"/>
            <a:ext cx="3468190" cy="2822040"/>
          </a:xfrm>
          <a:prstGeom prst="rect">
            <a:avLst/>
          </a:prstGeom>
        </p:spPr>
      </p:pic>
      <p:sp>
        <p:nvSpPr>
          <p:cNvPr id="6" name="內容版面配置區 4"/>
          <p:cNvSpPr txBox="1">
            <a:spLocks/>
          </p:cNvSpPr>
          <p:nvPr/>
        </p:nvSpPr>
        <p:spPr>
          <a:xfrm>
            <a:off x="611560" y="5445224"/>
            <a:ext cx="8136904" cy="100811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1950" indent="-361950">
              <a:buFont typeface="Wingdings" panose="05000000000000000000" pitchFamily="2" charset="2"/>
              <a:buChar char="p"/>
            </a:pPr>
            <a:r>
              <a:rPr lang="zh-TW" altLang="en-US" sz="2800" dirty="0" smtClean="0"/>
              <a:t>在災害防救法及相關子法制訂後，國內與防災相關法令的種類也漸趨完備。</a:t>
            </a:r>
            <a:endParaRPr lang="en-US" altLang="zh-TW" sz="2800" dirty="0">
              <a:solidFill>
                <a:srgbClr val="FF0000"/>
              </a:solidFill>
            </a:endParaRPr>
          </a:p>
        </p:txBody>
      </p:sp>
    </p:spTree>
    <p:extLst>
      <p:ext uri="{BB962C8B-B14F-4D97-AF65-F5344CB8AC3E}">
        <p14:creationId xmlns:p14="http://schemas.microsoft.com/office/powerpoint/2010/main" val="3510154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11188" y="2798763"/>
            <a:ext cx="8153400" cy="990600"/>
          </a:xfrm>
        </p:spPr>
        <p:txBody>
          <a:bodyPr>
            <a:normAutofit/>
          </a:bodyPr>
          <a:lstStyle/>
          <a:p>
            <a:r>
              <a:rPr lang="zh-TW" altLang="en-US" b="1" dirty="0" smtClean="0"/>
              <a:t>問題與省思</a:t>
            </a:r>
            <a:endParaRPr lang="zh-TW" altLang="en-US" b="1" dirty="0"/>
          </a:p>
        </p:txBody>
      </p:sp>
      <p:sp>
        <p:nvSpPr>
          <p:cNvPr id="2" name="日期版面配置區 1"/>
          <p:cNvSpPr>
            <a:spLocks noGrp="1"/>
          </p:cNvSpPr>
          <p:nvPr>
            <p:ph type="dt" sz="quarter" idx="10"/>
          </p:nvPr>
        </p:nvSpPr>
        <p:spPr/>
        <p:txBody>
          <a:bodyPr/>
          <a:lstStyle/>
          <a:p>
            <a:pPr>
              <a:defRPr/>
            </a:pPr>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pPr>
              <a:defRPr/>
            </a:pPr>
            <a:fld id="{0CD9CC1A-2644-4127-8F0D-26C8C8905193}" type="slidenum">
              <a:rPr lang="zh-TW" altLang="en-US" smtClean="0"/>
              <a:pPr>
                <a:defRPr/>
              </a:pPr>
              <a:t>40</a:t>
            </a:fld>
            <a:endParaRPr lang="zh-TW" altLang="en-US"/>
          </a:p>
        </p:txBody>
      </p:sp>
    </p:spTree>
    <p:extLst>
      <p:ext uri="{BB962C8B-B14F-4D97-AF65-F5344CB8AC3E}">
        <p14:creationId xmlns:p14="http://schemas.microsoft.com/office/powerpoint/2010/main" val="1171886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12000" y="1548000"/>
            <a:ext cx="8064000" cy="396044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8775" indent="-358775">
              <a:buFont typeface="Wingdings" panose="05000000000000000000" pitchFamily="2" charset="2"/>
              <a:buChar char="p"/>
            </a:pPr>
            <a:r>
              <a:rPr lang="zh-TW" altLang="en-US" sz="2800" b="1" dirty="0"/>
              <a:t>研擬地區災害防救計畫可能面臨之問題</a:t>
            </a:r>
            <a:endParaRPr lang="en-US" altLang="zh-TW" sz="2800" b="1" dirty="0" smtClean="0"/>
          </a:p>
          <a:p>
            <a:pPr marL="358775" indent="-271463">
              <a:buFont typeface="Wingdings" panose="05000000000000000000" pitchFamily="2" charset="2"/>
              <a:buChar char="n"/>
            </a:pPr>
            <a:r>
              <a:rPr lang="zh-TW" altLang="en-US" sz="2400" dirty="0" smtClean="0"/>
              <a:t>長官不重視防災計畫，各機關與單位亦草率研擬</a:t>
            </a:r>
            <a:endParaRPr lang="en-US" altLang="zh-TW" sz="2400" dirty="0" smtClean="0"/>
          </a:p>
          <a:p>
            <a:pPr marL="358775" indent="-271463">
              <a:buFont typeface="Wingdings" panose="05000000000000000000" pitchFamily="2" charset="2"/>
              <a:buChar char="n"/>
            </a:pPr>
            <a:r>
              <a:rPr lang="zh-TW" altLang="en-US" sz="2400" dirty="0" smtClean="0"/>
              <a:t>流於形式，為應付審查或上級機關要求</a:t>
            </a:r>
            <a:endParaRPr lang="en-US" altLang="zh-TW" sz="2400" dirty="0" smtClean="0"/>
          </a:p>
          <a:p>
            <a:pPr marL="358775" indent="-271463">
              <a:buFont typeface="Wingdings" panose="05000000000000000000" pitchFamily="2" charset="2"/>
              <a:buChar char="n"/>
            </a:pPr>
            <a:r>
              <a:rPr lang="zh-TW" altLang="en-US" sz="2400" dirty="0" smtClean="0"/>
              <a:t>各機關與單位未詳加審視與討論，導致計畫內權責分工與實際有所出入</a:t>
            </a:r>
            <a:endParaRPr lang="en-US" altLang="zh-TW" sz="2400" dirty="0" smtClean="0"/>
          </a:p>
          <a:p>
            <a:pPr marL="358775" indent="-271463">
              <a:buFont typeface="Wingdings" panose="05000000000000000000" pitchFamily="2" charset="2"/>
              <a:buChar char="n"/>
            </a:pPr>
            <a:r>
              <a:rPr lang="zh-TW" altLang="en-US" sz="2400" dirty="0"/>
              <a:t>各機關與單位</a:t>
            </a:r>
            <a:r>
              <a:rPr lang="zh-TW" altLang="en-US" sz="2400" dirty="0" smtClean="0"/>
              <a:t>各行其是，未能將防救災工作予以整合</a:t>
            </a:r>
            <a:endParaRPr lang="en-US" altLang="zh-TW" sz="2400" dirty="0" smtClean="0"/>
          </a:p>
          <a:p>
            <a:pPr marL="358775" indent="-271463">
              <a:buFont typeface="Wingdings" panose="05000000000000000000" pitchFamily="2" charset="2"/>
              <a:buChar char="n"/>
            </a:pPr>
            <a:r>
              <a:rPr lang="zh-TW" altLang="en-US" sz="2400" dirty="0" smtClean="0"/>
              <a:t>缺乏境況模擬與潛勢資料；未能掌握災害可能發生之潛勢地區</a:t>
            </a:r>
            <a:endParaRPr lang="en-US" altLang="zh-TW" sz="2400" dirty="0" smtClean="0"/>
          </a:p>
          <a:p>
            <a:pPr marL="358775" indent="-271463">
              <a:buFont typeface="Wingdings" panose="05000000000000000000" pitchFamily="2" charset="2"/>
              <a:buChar char="n"/>
            </a:pPr>
            <a:r>
              <a:rPr lang="zh-TW" altLang="en-US" sz="2400" dirty="0" smtClean="0"/>
              <a:t>針對若干較特殊災害（如空難）未能有相應作為</a:t>
            </a:r>
            <a:endParaRPr lang="en-US" altLang="zh-TW" sz="2400" dirty="0" smtClean="0"/>
          </a:p>
          <a:p>
            <a:endParaRPr lang="en-US" altLang="zh-TW" sz="2400" dirty="0" smtClean="0"/>
          </a:p>
          <a:p>
            <a:endParaRPr lang="en-US" altLang="zh-TW" sz="2400" dirty="0" smtClean="0"/>
          </a:p>
          <a:p>
            <a:endParaRPr lang="en-US" altLang="zh-TW" sz="2400" dirty="0" smtClean="0"/>
          </a:p>
        </p:txBody>
      </p:sp>
      <p:sp>
        <p:nvSpPr>
          <p:cNvPr id="9"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問題與省思</a:t>
            </a:r>
            <a:endParaRPr lang="zh-TW" altLang="en-US" sz="3600" b="1" dirty="0">
              <a:latin typeface="微軟正黑體" pitchFamily="34" charset="-120"/>
              <a:ea typeface="微軟正黑體" pitchFamily="34" charset="-120"/>
              <a:cs typeface="华文仿宋"/>
            </a:endParaRPr>
          </a:p>
        </p:txBody>
      </p:sp>
      <p:sp>
        <p:nvSpPr>
          <p:cNvPr id="10"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41</a:t>
            </a:fld>
            <a:endParaRPr lang="zh-TW" altLang="en-US" dirty="0"/>
          </a:p>
        </p:txBody>
      </p:sp>
    </p:spTree>
    <p:extLst>
      <p:ext uri="{BB962C8B-B14F-4D97-AF65-F5344CB8AC3E}">
        <p14:creationId xmlns:p14="http://schemas.microsoft.com/office/powerpoint/2010/main" val="1305250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612000" y="1548000"/>
            <a:ext cx="8064000" cy="4833328"/>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58775" indent="-358775">
              <a:buFont typeface="Wingdings" panose="05000000000000000000" pitchFamily="2" charset="2"/>
              <a:buChar char="p"/>
            </a:pPr>
            <a:r>
              <a:rPr lang="zh-TW" altLang="en-US" sz="2800" b="1" dirty="0"/>
              <a:t>研擬地區災害防救計畫可能面臨之問題</a:t>
            </a:r>
            <a:endParaRPr lang="en-US" altLang="zh-TW" sz="2800" b="1" dirty="0" smtClean="0"/>
          </a:p>
          <a:p>
            <a:pPr marL="358775" indent="-271463">
              <a:buFont typeface="Wingdings" panose="05000000000000000000" pitchFamily="2" charset="2"/>
              <a:buChar char="n"/>
            </a:pPr>
            <a:r>
              <a:rPr lang="zh-TW" altLang="en-US" sz="2400" dirty="0" smtClean="0"/>
              <a:t>只有</a:t>
            </a:r>
            <a:r>
              <a:rPr lang="zh-TW" altLang="en-US" sz="2400" dirty="0"/>
              <a:t>權責分工，沒有針對災害潛勢有長遠的改善對策，欠缺具體執行事項</a:t>
            </a:r>
            <a:endParaRPr lang="en-US" altLang="zh-TW" sz="2400" dirty="0"/>
          </a:p>
          <a:p>
            <a:pPr marL="358775" indent="-271463">
              <a:buFont typeface="Wingdings" panose="05000000000000000000" pitchFamily="2" charset="2"/>
              <a:buChar char="n"/>
            </a:pPr>
            <a:r>
              <a:rPr lang="zh-TW" altLang="en-US" sz="2400" dirty="0"/>
              <a:t>欠缺防救災相關經費運用說明</a:t>
            </a:r>
            <a:endParaRPr lang="en-US" altLang="zh-TW" sz="2400" dirty="0"/>
          </a:p>
          <a:p>
            <a:pPr marL="358775" indent="-271463">
              <a:buFont typeface="Wingdings" panose="05000000000000000000" pitchFamily="2" charset="2"/>
              <a:buChar char="n"/>
            </a:pPr>
            <a:r>
              <a:rPr lang="zh-TW" altLang="en-US" sz="2400" dirty="0"/>
              <a:t>過於重視整備與應變對策，對於減災與復原工作欠缺詳細規劃</a:t>
            </a:r>
            <a:endParaRPr lang="en-US" altLang="zh-TW" sz="2400" dirty="0"/>
          </a:p>
          <a:p>
            <a:pPr marL="358775" indent="-271463">
              <a:buFont typeface="Wingdings" panose="05000000000000000000" pitchFamily="2" charset="2"/>
              <a:buChar char="n"/>
            </a:pPr>
            <a:r>
              <a:rPr lang="zh-TW" altLang="en-US" sz="2400" dirty="0"/>
              <a:t>難以管考防救災工作的推動狀況</a:t>
            </a:r>
            <a:endParaRPr lang="en-US" altLang="zh-TW" sz="2400" dirty="0"/>
          </a:p>
          <a:p>
            <a:pPr marL="358775" indent="-271463">
              <a:buFont typeface="Wingdings" panose="05000000000000000000" pitchFamily="2" charset="2"/>
              <a:buChar char="n"/>
            </a:pPr>
            <a:r>
              <a:rPr lang="zh-TW" altLang="en-US" sz="2400" dirty="0"/>
              <a:t>各工作零碎，針對轄區內未有整體性防救災工作規劃</a:t>
            </a:r>
            <a:endParaRPr lang="en-US" altLang="zh-TW" sz="2400" dirty="0"/>
          </a:p>
          <a:p>
            <a:pPr marL="358775" indent="-271463">
              <a:buFont typeface="Wingdings" panose="05000000000000000000" pitchFamily="2" charset="2"/>
              <a:buChar char="n"/>
            </a:pPr>
            <a:r>
              <a:rPr lang="zh-TW" altLang="en-US" sz="2400" dirty="0"/>
              <a:t>未能符合災害防救基本計畫的規範與要求；未能與災害防救業務計畫或上位地區災害防救計畫（縣市層級）相</a:t>
            </a:r>
            <a:r>
              <a:rPr lang="zh-TW" altLang="en-US" sz="2400" dirty="0" smtClean="0"/>
              <a:t>呼應</a:t>
            </a:r>
            <a:endParaRPr lang="en-US" altLang="zh-TW" sz="2400" dirty="0" smtClean="0"/>
          </a:p>
          <a:p>
            <a:endParaRPr lang="en-US" altLang="zh-TW" sz="2400" dirty="0" smtClean="0"/>
          </a:p>
          <a:p>
            <a:endParaRPr lang="en-US" altLang="zh-TW" sz="2400" dirty="0" smtClean="0"/>
          </a:p>
        </p:txBody>
      </p:sp>
      <p:sp>
        <p:nvSpPr>
          <p:cNvPr id="9"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問題與省思</a:t>
            </a:r>
            <a:endParaRPr lang="zh-TW" altLang="en-US" sz="3600" b="1" dirty="0">
              <a:latin typeface="微軟正黑體" pitchFamily="34" charset="-120"/>
              <a:ea typeface="微軟正黑體" pitchFamily="34" charset="-120"/>
              <a:cs typeface="华文仿宋"/>
            </a:endParaRPr>
          </a:p>
        </p:txBody>
      </p:sp>
      <p:sp>
        <p:nvSpPr>
          <p:cNvPr id="10"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42</a:t>
            </a:fld>
            <a:endParaRPr lang="zh-TW" altLang="en-US" dirty="0"/>
          </a:p>
        </p:txBody>
      </p:sp>
    </p:spTree>
    <p:extLst>
      <p:ext uri="{BB962C8B-B14F-4D97-AF65-F5344CB8AC3E}">
        <p14:creationId xmlns:p14="http://schemas.microsoft.com/office/powerpoint/2010/main" val="1679626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a:spLocks noGrp="1"/>
          </p:cNvSpPr>
          <p:nvPr>
            <p:ph type="title"/>
          </p:nvPr>
        </p:nvSpPr>
        <p:spPr>
          <a:xfrm>
            <a:off x="611188" y="2798763"/>
            <a:ext cx="8153400" cy="990600"/>
          </a:xfrm>
        </p:spPr>
        <p:txBody>
          <a:bodyPr>
            <a:normAutofit/>
          </a:bodyPr>
          <a:lstStyle/>
          <a:p>
            <a:r>
              <a:rPr lang="zh-TW" altLang="en-US" b="1" dirty="0" smtClean="0"/>
              <a:t>簡報結束</a:t>
            </a:r>
            <a:endParaRPr lang="zh-TW" altLang="en-US" b="1" dirty="0"/>
          </a:p>
        </p:txBody>
      </p:sp>
      <p:sp>
        <p:nvSpPr>
          <p:cNvPr id="2" name="日期版面配置區 1"/>
          <p:cNvSpPr>
            <a:spLocks noGrp="1"/>
          </p:cNvSpPr>
          <p:nvPr>
            <p:ph type="dt" sz="quarter" idx="10"/>
          </p:nvPr>
        </p:nvSpPr>
        <p:spPr/>
        <p:txBody>
          <a:bodyPr/>
          <a:lstStyle/>
          <a:p>
            <a:pPr>
              <a:defRPr/>
            </a:pPr>
            <a:endParaRPr lang="zh-TW" altLang="en-US"/>
          </a:p>
        </p:txBody>
      </p:sp>
      <p:sp>
        <p:nvSpPr>
          <p:cNvPr id="3" name="投影片編號版面配置區 2"/>
          <p:cNvSpPr>
            <a:spLocks noGrp="1"/>
          </p:cNvSpPr>
          <p:nvPr>
            <p:ph type="sldNum" sz="quarter" idx="12"/>
          </p:nvPr>
        </p:nvSpPr>
        <p:spPr/>
        <p:txBody>
          <a:bodyPr>
            <a:normAutofit fontScale="85000" lnSpcReduction="20000"/>
          </a:bodyPr>
          <a:lstStyle/>
          <a:p>
            <a:pPr>
              <a:defRPr/>
            </a:pPr>
            <a:fld id="{0CD9CC1A-2644-4127-8F0D-26C8C8905193}" type="slidenum">
              <a:rPr lang="zh-TW" altLang="en-US" smtClean="0"/>
              <a:pPr>
                <a:defRPr/>
              </a:pPr>
              <a:t>43</a:t>
            </a:fld>
            <a:endParaRPr lang="zh-TW" altLang="en-US"/>
          </a:p>
        </p:txBody>
      </p:sp>
    </p:spTree>
    <p:extLst>
      <p:ext uri="{BB962C8B-B14F-4D97-AF65-F5344CB8AC3E}">
        <p14:creationId xmlns:p14="http://schemas.microsoft.com/office/powerpoint/2010/main" val="2970475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5</a:t>
            </a:fld>
            <a:endParaRPr lang="zh-TW" altLang="en-US" dirty="0"/>
          </a:p>
        </p:txBody>
      </p:sp>
      <p:sp>
        <p:nvSpPr>
          <p:cNvPr id="4"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災害防救法規概述</a:t>
            </a:r>
            <a:endParaRPr lang="zh-TW" altLang="en-US" sz="3600" b="1" dirty="0">
              <a:latin typeface="微軟正黑體" pitchFamily="34" charset="-120"/>
              <a:ea typeface="微軟正黑體" pitchFamily="34" charset="-120"/>
              <a:cs typeface="华文仿宋"/>
            </a:endParaRPr>
          </a:p>
        </p:txBody>
      </p:sp>
      <p:sp>
        <p:nvSpPr>
          <p:cNvPr id="6" name="內容版面配置區 4"/>
          <p:cNvSpPr>
            <a:spLocks noGrp="1"/>
          </p:cNvSpPr>
          <p:nvPr>
            <p:ph sz="quarter" idx="13"/>
          </p:nvPr>
        </p:nvSpPr>
        <p:spPr>
          <a:xfrm>
            <a:off x="612000" y="1548000"/>
            <a:ext cx="8154000" cy="4824536"/>
          </a:xfrm>
        </p:spPr>
        <p:txBody>
          <a:bodyPr>
            <a:noAutofit/>
          </a:bodyPr>
          <a:lstStyle/>
          <a:p>
            <a:pPr marL="358775" indent="-358775">
              <a:buFont typeface="Wingdings" panose="05000000000000000000" pitchFamily="2" charset="2"/>
              <a:buChar char="p"/>
            </a:pPr>
            <a:r>
              <a:rPr lang="zh-TW" altLang="en-US" sz="2800" b="1" dirty="0" smtClean="0">
                <a:latin typeface="微軟正黑體" panose="020B0604030504040204" pitchFamily="34" charset="-120"/>
                <a:ea typeface="微軟正黑體" panose="020B0604030504040204" pitchFamily="34" charset="-120"/>
              </a:rPr>
              <a:t>以災害防救法為母法，為使防救災工作順利推動，政府另制訂相關</a:t>
            </a:r>
            <a:r>
              <a:rPr lang="zh-TW" altLang="en-US" sz="2800" b="1" dirty="0">
                <a:latin typeface="微軟正黑體" panose="020B0604030504040204" pitchFamily="34" charset="-120"/>
                <a:ea typeface="微軟正黑體" panose="020B0604030504040204" pitchFamily="34" charset="-120"/>
              </a:rPr>
              <a:t>法規</a:t>
            </a:r>
            <a:r>
              <a:rPr lang="zh-TW" altLang="en-US" sz="2800" b="1" dirty="0" smtClean="0">
                <a:latin typeface="微軟正黑體" panose="020B0604030504040204" pitchFamily="34" charset="-120"/>
                <a:ea typeface="微軟正黑體" panose="020B0604030504040204" pitchFamily="34" charset="-120"/>
              </a:rPr>
              <a:t>與規則。</a:t>
            </a:r>
            <a:endParaRPr lang="en-US" altLang="zh-TW" sz="2800" b="1" dirty="0" smtClean="0">
              <a:latin typeface="微軟正黑體" panose="020B0604030504040204" pitchFamily="34" charset="-120"/>
              <a:ea typeface="微軟正黑體" panose="020B0604030504040204" pitchFamily="34" charset="-120"/>
            </a:endParaRPr>
          </a:p>
          <a:p>
            <a:pPr marL="358775" indent="-266700">
              <a:buFont typeface="Wingdings" pitchFamily="2" charset="2"/>
              <a:buChar char="n"/>
            </a:pPr>
            <a:r>
              <a:rPr lang="zh-TW" altLang="en-US" sz="2400" dirty="0" smtClean="0">
                <a:latin typeface="微軟正黑體" panose="020B0604030504040204" pitchFamily="34" charset="-120"/>
                <a:ea typeface="微軟正黑體" panose="020B0604030504040204" pitchFamily="34" charset="-120"/>
              </a:rPr>
              <a:t>法規命令</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細則：規定施行事項，或作補充解釋</a:t>
            </a:r>
            <a:endParaRPr lang="en-US" altLang="zh-TW" sz="2400" dirty="0" smtClean="0">
              <a:latin typeface="微軟正黑體" panose="020B0604030504040204" pitchFamily="34" charset="-120"/>
              <a:ea typeface="微軟正黑體" panose="020B0604030504040204" pitchFamily="34" charset="-120"/>
            </a:endParaRPr>
          </a:p>
          <a:p>
            <a:pPr marL="358775" indent="-185738">
              <a:buSzPct val="1000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災害防救法施行細則：根據災防法第</a:t>
            </a:r>
            <a:r>
              <a:rPr lang="en-US" altLang="zh-TW" sz="2400" dirty="0" smtClean="0">
                <a:latin typeface="微軟正黑體" panose="020B0604030504040204" pitchFamily="34" charset="-120"/>
                <a:ea typeface="微軟正黑體" panose="020B0604030504040204" pitchFamily="34" charset="-120"/>
              </a:rPr>
              <a:t>51</a:t>
            </a:r>
            <a:r>
              <a:rPr lang="zh-TW" altLang="en-US" sz="2400" dirty="0" smtClean="0">
                <a:latin typeface="微軟正黑體" panose="020B0604030504040204" pitchFamily="34" charset="-120"/>
                <a:ea typeface="微軟正黑體" panose="020B0604030504040204" pitchFamily="34" charset="-120"/>
              </a:rPr>
              <a:t>條訂定</a:t>
            </a:r>
            <a:endParaRPr lang="en-US" altLang="zh-TW" sz="2400" dirty="0" smtClean="0">
              <a:latin typeface="微軟正黑體" panose="020B0604030504040204" pitchFamily="34" charset="-120"/>
              <a:ea typeface="微軟正黑體" panose="020B0604030504040204" pitchFamily="34" charset="-120"/>
            </a:endParaRPr>
          </a:p>
          <a:p>
            <a:pPr marL="358775" indent="-266700">
              <a:buFont typeface="Wingdings" panose="05000000000000000000" pitchFamily="2" charset="2"/>
              <a:buChar char="n"/>
            </a:pPr>
            <a:r>
              <a:rPr lang="zh-TW" altLang="en-US" sz="2400" dirty="0">
                <a:latin typeface="微軟正黑體" panose="020B0604030504040204" pitchFamily="34" charset="-120"/>
                <a:ea typeface="微軟正黑體" panose="020B0604030504040204" pitchFamily="34" charset="-120"/>
              </a:rPr>
              <a:t>法規命令</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辦法：規定辦理事務方法、權責或時限</a:t>
            </a:r>
            <a:endParaRPr lang="en-US" altLang="zh-TW" sz="2400" dirty="0" smtClean="0">
              <a:latin typeface="微軟正黑體" panose="020B0604030504040204" pitchFamily="34" charset="-120"/>
              <a:ea typeface="微軟正黑體" panose="020B0604030504040204" pitchFamily="34" charset="-120"/>
            </a:endParaRPr>
          </a:p>
          <a:p>
            <a:pPr marL="358775" indent="-185738">
              <a:buSzPct val="1000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國軍</a:t>
            </a:r>
            <a:r>
              <a:rPr lang="zh-TW" altLang="en-US" sz="2400" dirty="0">
                <a:latin typeface="微軟正黑體" panose="020B0604030504040204" pitchFamily="34" charset="-120"/>
                <a:ea typeface="微軟正黑體" panose="020B0604030504040204" pitchFamily="34" charset="-120"/>
              </a:rPr>
              <a:t>協助災害防救辦法：根據</a:t>
            </a:r>
            <a:r>
              <a:rPr lang="zh-TW" altLang="en-US" sz="2400" dirty="0" smtClean="0">
                <a:latin typeface="微軟正黑體" panose="020B0604030504040204" pitchFamily="34" charset="-120"/>
                <a:ea typeface="微軟正黑體" panose="020B0604030504040204" pitchFamily="34" charset="-120"/>
              </a:rPr>
              <a:t>災防法第</a:t>
            </a:r>
            <a:r>
              <a:rPr lang="en-US" altLang="zh-TW" sz="2400" dirty="0">
                <a:latin typeface="微軟正黑體" panose="020B0604030504040204" pitchFamily="34" charset="-120"/>
                <a:ea typeface="微軟正黑體" panose="020B0604030504040204" pitchFamily="34" charset="-120"/>
              </a:rPr>
              <a:t>34</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項災區</a:t>
            </a:r>
            <a:endParaRPr lang="en-US" altLang="zh-TW" sz="2400" dirty="0" smtClean="0">
              <a:latin typeface="微軟正黑體" panose="020B0604030504040204" pitchFamily="34" charset="-120"/>
              <a:ea typeface="微軟正黑體" panose="020B0604030504040204" pitchFamily="34" charset="-120"/>
            </a:endParaRPr>
          </a:p>
          <a:p>
            <a:pPr marL="358775" indent="-185738">
              <a:buSzPct val="1000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交通</a:t>
            </a:r>
            <a:r>
              <a:rPr lang="zh-TW" altLang="en-US" sz="2400" dirty="0">
                <a:latin typeface="微軟正黑體" panose="020B0604030504040204" pitchFamily="34" charset="-120"/>
                <a:ea typeface="微軟正黑體" panose="020B0604030504040204" pitchFamily="34" charset="-120"/>
              </a:rPr>
              <a:t>搶通或公共設施重建簡化行政程序</a:t>
            </a:r>
            <a:r>
              <a:rPr lang="zh-TW" altLang="en-US" sz="2400" dirty="0" smtClean="0">
                <a:latin typeface="微軟正黑體" panose="020B0604030504040204" pitchFamily="34" charset="-120"/>
                <a:ea typeface="微軟正黑體" panose="020B0604030504040204" pitchFamily="34" charset="-120"/>
              </a:rPr>
              <a:t>辦法：根據第</a:t>
            </a:r>
            <a:r>
              <a:rPr lang="en-US" altLang="zh-TW" sz="2400" dirty="0">
                <a:latin typeface="微軟正黑體" panose="020B0604030504040204" pitchFamily="34" charset="-120"/>
                <a:ea typeface="微軟正黑體" panose="020B0604030504040204" pitchFamily="34" charset="-120"/>
              </a:rPr>
              <a:t>37</a:t>
            </a:r>
            <a:r>
              <a:rPr lang="zh-TW" altLang="en-US" sz="2400" dirty="0">
                <a:latin typeface="微軟正黑體" panose="020B0604030504040204" pitchFamily="34" charset="-120"/>
                <a:ea typeface="微軟正黑體" panose="020B0604030504040204" pitchFamily="34" charset="-120"/>
              </a:rPr>
              <a:t>條之</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項</a:t>
            </a:r>
            <a:endParaRPr lang="en-US" altLang="zh-TW" sz="2400" dirty="0" smtClean="0">
              <a:latin typeface="微軟正黑體" panose="020B0604030504040204" pitchFamily="34" charset="-120"/>
              <a:ea typeface="微軟正黑體" panose="020B0604030504040204" pitchFamily="34" charset="-120"/>
            </a:endParaRPr>
          </a:p>
          <a:p>
            <a:pPr marL="358775" indent="-185738">
              <a:buSzPct val="1000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災區</a:t>
            </a:r>
            <a:r>
              <a:rPr lang="zh-TW" altLang="en-US" sz="2400" dirty="0">
                <a:latin typeface="微軟正黑體" panose="020B0604030504040204" pitchFamily="34" charset="-120"/>
                <a:ea typeface="微軟正黑體" panose="020B0604030504040204" pitchFamily="34" charset="-120"/>
              </a:rPr>
              <a:t>民眾安置或重建簡化行政程序</a:t>
            </a:r>
            <a:r>
              <a:rPr lang="zh-TW" altLang="en-US" sz="2400" dirty="0" smtClean="0">
                <a:latin typeface="微軟正黑體" panose="020B0604030504040204" pitchFamily="34" charset="-120"/>
                <a:ea typeface="微軟正黑體" panose="020B0604030504040204" pitchFamily="34" charset="-120"/>
              </a:rPr>
              <a:t>辦法：根據第</a:t>
            </a:r>
            <a:r>
              <a:rPr lang="en-US" altLang="zh-TW" sz="2400" dirty="0">
                <a:latin typeface="微軟正黑體" panose="020B0604030504040204" pitchFamily="34" charset="-120"/>
                <a:ea typeface="微軟正黑體" panose="020B0604030504040204" pitchFamily="34" charset="-120"/>
              </a:rPr>
              <a:t>37</a:t>
            </a:r>
            <a:r>
              <a:rPr lang="zh-TW" altLang="en-US" sz="2400" dirty="0">
                <a:latin typeface="微軟正黑體" panose="020B0604030504040204" pitchFamily="34" charset="-120"/>
                <a:ea typeface="微軟正黑體" panose="020B0604030504040204" pitchFamily="34" charset="-120"/>
              </a:rPr>
              <a:t>條之</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項</a:t>
            </a:r>
            <a:endParaRPr lang="en-US" altLang="zh-TW" sz="24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23394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6</a:t>
            </a:fld>
            <a:endParaRPr lang="zh-TW" altLang="en-US" dirty="0"/>
          </a:p>
        </p:txBody>
      </p:sp>
      <p:sp>
        <p:nvSpPr>
          <p:cNvPr id="4"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災害防救法規概述</a:t>
            </a:r>
            <a:endParaRPr lang="zh-TW" altLang="en-US" sz="3600" b="1" dirty="0">
              <a:latin typeface="微軟正黑體" pitchFamily="34" charset="-120"/>
              <a:ea typeface="微軟正黑體" pitchFamily="34" charset="-120"/>
              <a:cs typeface="华文仿宋"/>
            </a:endParaRPr>
          </a:p>
        </p:txBody>
      </p:sp>
      <p:sp>
        <p:nvSpPr>
          <p:cNvPr id="6" name="內容版面配置區 4"/>
          <p:cNvSpPr>
            <a:spLocks noGrp="1"/>
          </p:cNvSpPr>
          <p:nvPr>
            <p:ph sz="quarter" idx="13"/>
          </p:nvPr>
        </p:nvSpPr>
        <p:spPr>
          <a:xfrm>
            <a:off x="612000" y="1548000"/>
            <a:ext cx="8154000" cy="5121360"/>
          </a:xfrm>
        </p:spPr>
        <p:txBody>
          <a:bodyPr>
            <a:noAutofit/>
          </a:bodyPr>
          <a:lstStyle/>
          <a:p>
            <a:pPr marL="450850" indent="-358775">
              <a:buFont typeface="Wingdings" panose="05000000000000000000" pitchFamily="2" charset="2"/>
              <a:buChar char="n"/>
            </a:pPr>
            <a:r>
              <a:rPr lang="zh-TW" altLang="en-US" sz="2400" dirty="0">
                <a:latin typeface="微軟正黑體" panose="020B0604030504040204" pitchFamily="34" charset="-120"/>
                <a:ea typeface="微軟正黑體" panose="020B0604030504040204" pitchFamily="34" charset="-120"/>
              </a:rPr>
              <a:t>法規命令</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辦法：規定辦理事務方法、權責或</a:t>
            </a:r>
            <a:r>
              <a:rPr lang="zh-TW" altLang="en-US" sz="2400" dirty="0" smtClean="0">
                <a:latin typeface="微軟正黑體" panose="020B0604030504040204" pitchFamily="34" charset="-120"/>
                <a:ea typeface="微軟正黑體" panose="020B0604030504040204" pitchFamily="34" charset="-120"/>
              </a:rPr>
              <a:t>時限</a:t>
            </a:r>
            <a:endParaRPr lang="en-US" altLang="zh-TW" sz="2400" dirty="0" smtClean="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中央對各級地方政府重大天然災害救災經費處理辦法：根據第</a:t>
            </a:r>
            <a:r>
              <a:rPr lang="en-US" altLang="zh-TW" sz="2400" dirty="0">
                <a:latin typeface="微軟正黑體" panose="020B0604030504040204" pitchFamily="34" charset="-120"/>
                <a:ea typeface="微軟正黑體" panose="020B0604030504040204" pitchFamily="34" charset="-120"/>
              </a:rPr>
              <a:t>43</a:t>
            </a:r>
            <a:r>
              <a:rPr lang="zh-TW" altLang="en-US" sz="2400" dirty="0">
                <a:latin typeface="微軟正黑體" panose="020B0604030504040204" pitchFamily="34" charset="-120"/>
                <a:ea typeface="微軟正黑體" panose="020B0604030504040204" pitchFamily="34" charset="-120"/>
              </a:rPr>
              <a:t>條之</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項</a:t>
            </a:r>
            <a:endParaRPr lang="en-US" altLang="zh-TW" sz="2400" dirty="0" smtClean="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smtClean="0">
                <a:latin typeface="微軟正黑體" panose="020B0604030504040204" pitchFamily="34" charset="-120"/>
                <a:ea typeface="微軟正黑體" panose="020B0604030504040204" pitchFamily="34" charset="-120"/>
              </a:rPr>
              <a:t>災區</a:t>
            </a:r>
            <a:r>
              <a:rPr lang="zh-TW" altLang="en-US" sz="2400" dirty="0">
                <a:latin typeface="微軟正黑體" panose="020B0604030504040204" pitchFamily="34" charset="-120"/>
                <a:ea typeface="微軟正黑體" panose="020B0604030504040204" pitchFamily="34" charset="-120"/>
              </a:rPr>
              <a:t>民眾重建資金利息補貼作業</a:t>
            </a:r>
            <a:r>
              <a:rPr lang="zh-TW" altLang="en-US" sz="2400" dirty="0" smtClean="0">
                <a:latin typeface="微軟正黑體" panose="020B0604030504040204" pitchFamily="34" charset="-120"/>
                <a:ea typeface="微軟正黑體" panose="020B0604030504040204" pitchFamily="34" charset="-120"/>
              </a:rPr>
              <a:t>辦法：根據第</a:t>
            </a:r>
            <a:r>
              <a:rPr lang="en-US" altLang="zh-TW" sz="2400" dirty="0">
                <a:latin typeface="微軟正黑體" panose="020B0604030504040204" pitchFamily="34" charset="-120"/>
                <a:ea typeface="微軟正黑體" panose="020B0604030504040204" pitchFamily="34" charset="-120"/>
              </a:rPr>
              <a:t>44</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項</a:t>
            </a:r>
            <a:endParaRPr lang="en-US" altLang="zh-TW" sz="2400" dirty="0" smtClean="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smtClean="0">
                <a:latin typeface="微軟正黑體" panose="020B0604030504040204" pitchFamily="34" charset="-120"/>
                <a:ea typeface="微軟正黑體" panose="020B0604030504040204" pitchFamily="34" charset="-120"/>
              </a:rPr>
              <a:t>災害</a:t>
            </a:r>
            <a:r>
              <a:rPr lang="zh-TW" altLang="en-US" sz="2400" dirty="0">
                <a:latin typeface="微軟正黑體" panose="020B0604030504040204" pitchFamily="34" charset="-120"/>
                <a:ea typeface="微軟正黑體" panose="020B0604030504040204" pitchFamily="34" charset="-120"/>
              </a:rPr>
              <a:t>應變徵調徵用徵購補償或計價</a:t>
            </a:r>
            <a:r>
              <a:rPr lang="zh-TW" altLang="en-US" sz="2400" dirty="0" smtClean="0">
                <a:latin typeface="微軟正黑體" panose="020B0604030504040204" pitchFamily="34" charset="-120"/>
                <a:ea typeface="微軟正黑體" panose="020B0604030504040204" pitchFamily="34" charset="-120"/>
              </a:rPr>
              <a:t>辦法：根據第</a:t>
            </a:r>
            <a:r>
              <a:rPr lang="en-US" altLang="zh-TW" sz="2400" dirty="0">
                <a:latin typeface="微軟正黑體" panose="020B0604030504040204" pitchFamily="34" charset="-120"/>
                <a:ea typeface="微軟正黑體" panose="020B0604030504040204" pitchFamily="34" charset="-120"/>
              </a:rPr>
              <a:t>49</a:t>
            </a:r>
            <a:r>
              <a:rPr lang="zh-TW" altLang="en-US" sz="2400" dirty="0" smtClean="0">
                <a:latin typeface="微軟正黑體" panose="020B0604030504040204" pitchFamily="34" charset="-120"/>
                <a:ea typeface="微軟正黑體" panose="020B0604030504040204" pitchFamily="34" charset="-120"/>
              </a:rPr>
              <a:t>條</a:t>
            </a:r>
            <a:endParaRPr lang="zh-TW" altLang="en-US" sz="2400" dirty="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smtClean="0">
                <a:latin typeface="微軟正黑體" panose="020B0604030504040204" pitchFamily="34" charset="-120"/>
                <a:ea typeface="微軟正黑體" panose="020B0604030504040204" pitchFamily="34" charset="-120"/>
              </a:rPr>
              <a:t>災害</a:t>
            </a:r>
            <a:r>
              <a:rPr lang="zh-TW" altLang="en-US" sz="2400" dirty="0">
                <a:latin typeface="微軟正黑體" panose="020B0604030504040204" pitchFamily="34" charset="-120"/>
                <a:ea typeface="微軟正黑體" panose="020B0604030504040204" pitchFamily="34" charset="-120"/>
              </a:rPr>
              <a:t>防救團體或災害防救志願組織登錄</a:t>
            </a:r>
            <a:r>
              <a:rPr lang="zh-TW" altLang="en-US" sz="2400" dirty="0" smtClean="0">
                <a:latin typeface="微軟正黑體" panose="020B0604030504040204" pitchFamily="34" charset="-120"/>
                <a:ea typeface="微軟正黑體" panose="020B0604030504040204" pitchFamily="34" charset="-120"/>
              </a:rPr>
              <a:t>辦法：根據第</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項</a:t>
            </a:r>
            <a:endParaRPr lang="en-US" altLang="zh-TW" sz="2400" dirty="0" smtClean="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結合民防及全民防衛動員準備體系執行災害整備及應變實施辦法：根據第</a:t>
            </a:r>
            <a:r>
              <a:rPr lang="en-US" altLang="zh-TW" sz="2400" dirty="0">
                <a:latin typeface="微軟正黑體" panose="020B0604030504040204" pitchFamily="34" charset="-120"/>
                <a:ea typeface="微軟正黑體" panose="020B0604030504040204" pitchFamily="34" charset="-120"/>
              </a:rPr>
              <a:t>15</a:t>
            </a:r>
            <a:r>
              <a:rPr lang="zh-TW" altLang="en-US" sz="2400" dirty="0">
                <a:latin typeface="微軟正黑體" panose="020B0604030504040204" pitchFamily="34" charset="-120"/>
                <a:ea typeface="微軟正黑體" panose="020B0604030504040204" pitchFamily="34" charset="-120"/>
              </a:rPr>
              <a:t>條</a:t>
            </a:r>
          </a:p>
          <a:p>
            <a:pPr marL="450850" indent="-277813">
              <a:buSzPct val="90000"/>
              <a:buFont typeface="Wingdings" panose="05000000000000000000" pitchFamily="2" charset="2"/>
              <a:buChar char=""/>
            </a:pPr>
            <a:r>
              <a:rPr lang="zh-TW" altLang="en-US" sz="2400" dirty="0" smtClean="0">
                <a:latin typeface="微軟正黑體" panose="020B0604030504040204" pitchFamily="34" charset="-120"/>
                <a:ea typeface="微軟正黑體" panose="020B0604030504040204" pitchFamily="34" charset="-120"/>
              </a:rPr>
              <a:t>各類災害</a:t>
            </a:r>
            <a:r>
              <a:rPr lang="zh-TW" altLang="en-US" sz="2400" dirty="0">
                <a:latin typeface="微軟正黑體" panose="020B0604030504040204" pitchFamily="34" charset="-120"/>
                <a:ea typeface="微軟正黑體" panose="020B0604030504040204" pitchFamily="34" charset="-120"/>
              </a:rPr>
              <a:t>潛勢資料公開辦法：根據第</a:t>
            </a:r>
            <a:r>
              <a:rPr lang="en-US" altLang="zh-TW" sz="2400" dirty="0">
                <a:latin typeface="微軟正黑體" panose="020B0604030504040204" pitchFamily="34" charset="-120"/>
                <a:ea typeface="微軟正黑體" panose="020B0604030504040204" pitchFamily="34" charset="-120"/>
              </a:rPr>
              <a:t>22</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項</a:t>
            </a:r>
            <a:endParaRPr lang="zh-TW" altLang="en-US" sz="2400" dirty="0">
              <a:latin typeface="微軟正黑體" panose="020B0604030504040204" pitchFamily="34" charset="-120"/>
              <a:ea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a:p>
            <a:endParaRPr lang="zh-TW" altLang="en-US" sz="2400" dirty="0">
              <a:solidFill>
                <a:srgbClr val="C00000"/>
              </a:solidFill>
              <a:latin typeface="微軟正黑體" panose="020B0604030504040204" pitchFamily="34" charset="-120"/>
              <a:ea typeface="微軟正黑體" panose="020B0604030504040204" pitchFamily="34" charset="-120"/>
            </a:endParaRPr>
          </a:p>
          <a:p>
            <a:endParaRPr lang="en-US" altLang="zh-TW" sz="2400" dirty="0" smtClean="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5428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7</a:t>
            </a:fld>
            <a:endParaRPr lang="zh-TW" altLang="en-US" dirty="0"/>
          </a:p>
        </p:txBody>
      </p:sp>
      <p:sp>
        <p:nvSpPr>
          <p:cNvPr id="4"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災害防救法規概述</a:t>
            </a:r>
            <a:endParaRPr lang="zh-TW" altLang="en-US" sz="3600" b="1" dirty="0">
              <a:latin typeface="微軟正黑體" pitchFamily="34" charset="-120"/>
              <a:ea typeface="微軟正黑體" pitchFamily="34" charset="-120"/>
              <a:cs typeface="华文仿宋"/>
            </a:endParaRPr>
          </a:p>
        </p:txBody>
      </p:sp>
      <p:sp>
        <p:nvSpPr>
          <p:cNvPr id="6" name="內容版面配置區 4"/>
          <p:cNvSpPr>
            <a:spLocks noGrp="1"/>
          </p:cNvSpPr>
          <p:nvPr>
            <p:ph sz="quarter" idx="13"/>
          </p:nvPr>
        </p:nvSpPr>
        <p:spPr>
          <a:xfrm>
            <a:off x="612000" y="1548000"/>
            <a:ext cx="8154000" cy="5121360"/>
          </a:xfrm>
        </p:spPr>
        <p:txBody>
          <a:bodyPr>
            <a:noAutofit/>
          </a:bodyPr>
          <a:lstStyle/>
          <a:p>
            <a:pPr marL="450850" indent="-358775">
              <a:buFont typeface="Wingdings" panose="05000000000000000000" pitchFamily="2" charset="2"/>
              <a:buChar char="n"/>
            </a:pPr>
            <a:r>
              <a:rPr lang="zh-TW" altLang="en-US" sz="2400" dirty="0">
                <a:latin typeface="微軟正黑體" panose="020B0604030504040204" pitchFamily="34" charset="-120"/>
                <a:ea typeface="微軟正黑體" panose="020B0604030504040204" pitchFamily="34" charset="-120"/>
              </a:rPr>
              <a:t>法規命令</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辦法：規定辦理事務方法、權責或</a:t>
            </a:r>
            <a:r>
              <a:rPr lang="zh-TW" altLang="en-US" sz="2400" dirty="0" smtClean="0">
                <a:latin typeface="微軟正黑體" panose="020B0604030504040204" pitchFamily="34" charset="-120"/>
                <a:ea typeface="微軟正黑體" panose="020B0604030504040204" pitchFamily="34" charset="-120"/>
              </a:rPr>
              <a:t>時限</a:t>
            </a:r>
            <a:endParaRPr lang="en-US" altLang="zh-TW" sz="2400" dirty="0" smtClean="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電波傳輸障礙防止區域建築物改善或使用補償辦法：根據第</a:t>
            </a:r>
            <a:r>
              <a:rPr lang="en-US" altLang="zh-TW" sz="2400" dirty="0">
                <a:latin typeface="微軟正黑體" panose="020B0604030504040204" pitchFamily="34" charset="-120"/>
                <a:ea typeface="微軟正黑體" panose="020B0604030504040204" pitchFamily="34" charset="-120"/>
              </a:rPr>
              <a:t>23</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項</a:t>
            </a: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災害後危險建築物緊急評估辦法：根據第</a:t>
            </a:r>
            <a:r>
              <a:rPr lang="en-US" altLang="zh-TW" sz="2400" dirty="0">
                <a:latin typeface="微軟正黑體" panose="020B0604030504040204" pitchFamily="34" charset="-120"/>
                <a:ea typeface="微軟正黑體" panose="020B0604030504040204" pitchFamily="34" charset="-120"/>
              </a:rPr>
              <a:t>27</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項</a:t>
            </a: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災害搜救費用繳納辦法：根據第</a:t>
            </a:r>
            <a:r>
              <a:rPr lang="en-US" altLang="zh-TW" sz="2400" dirty="0">
                <a:latin typeface="微軟正黑體" panose="020B0604030504040204" pitchFamily="34" charset="-120"/>
                <a:ea typeface="微軟正黑體" panose="020B0604030504040204" pitchFamily="34" charset="-120"/>
              </a:rPr>
              <a:t>31</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項</a:t>
            </a: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民防團隊災害防救團體及災害防救志願組織編組訓練協助救災事項實施辦法：根據第</a:t>
            </a:r>
            <a:r>
              <a:rPr lang="en-US" altLang="zh-TW" sz="2400" dirty="0">
                <a:latin typeface="微軟正黑體" panose="020B0604030504040204" pitchFamily="34" charset="-120"/>
                <a:ea typeface="微軟正黑體" panose="020B0604030504040204" pitchFamily="34" charset="-120"/>
              </a:rPr>
              <a:t>31</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項</a:t>
            </a:r>
            <a:endParaRPr lang="en-US" altLang="zh-TW" sz="2400" dirty="0">
              <a:latin typeface="微軟正黑體" panose="020B0604030504040204" pitchFamily="34" charset="-120"/>
              <a:ea typeface="微軟正黑體" panose="020B0604030504040204" pitchFamily="34" charset="-120"/>
            </a:endParaRPr>
          </a:p>
          <a:p>
            <a:pPr marL="450850" indent="-358775">
              <a:buFont typeface="Wingdings" panose="05000000000000000000" pitchFamily="2" charset="2"/>
              <a:buChar char="n"/>
            </a:pPr>
            <a:r>
              <a:rPr lang="zh-TW" altLang="en-US" sz="2400" dirty="0">
                <a:latin typeface="微軟正黑體" panose="020B0604030504040204" pitchFamily="34" charset="-120"/>
                <a:ea typeface="微軟正黑體" panose="020B0604030504040204" pitchFamily="34" charset="-120"/>
              </a:rPr>
              <a:t>法規命令</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標準：規定一定程度、規格或</a:t>
            </a:r>
            <a:r>
              <a:rPr lang="zh-TW" altLang="en-US" sz="2400" dirty="0" smtClean="0">
                <a:latin typeface="微軟正黑體" panose="020B0604030504040204" pitchFamily="34" charset="-120"/>
                <a:ea typeface="微軟正黑體" panose="020B0604030504040204" pitchFamily="34" charset="-120"/>
              </a:rPr>
              <a:t>條件</a:t>
            </a:r>
            <a:endParaRPr lang="en-US" altLang="zh-TW" sz="2400" dirty="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smtClean="0">
                <a:latin typeface="微軟正黑體" panose="020B0604030504040204" pitchFamily="34" charset="-120"/>
                <a:ea typeface="微軟正黑體" panose="020B0604030504040204" pitchFamily="34" charset="-120"/>
              </a:rPr>
              <a:t>各類</a:t>
            </a:r>
            <a:r>
              <a:rPr lang="zh-TW" altLang="en-US" sz="2400" dirty="0">
                <a:latin typeface="微軟正黑體" panose="020B0604030504040204" pitchFamily="34" charset="-120"/>
                <a:ea typeface="微軟正黑體" panose="020B0604030504040204" pitchFamily="34" charset="-120"/>
              </a:rPr>
              <a:t>災害救助種類及標準：根據第</a:t>
            </a:r>
            <a:r>
              <a:rPr lang="en-US" altLang="zh-TW" sz="2400" dirty="0">
                <a:latin typeface="微軟正黑體" panose="020B0604030504040204" pitchFamily="34" charset="-120"/>
                <a:ea typeface="微軟正黑體" panose="020B0604030504040204" pitchFamily="34" charset="-120"/>
              </a:rPr>
              <a:t>48</a:t>
            </a:r>
            <a:r>
              <a:rPr lang="zh-TW" altLang="en-US" sz="2400" dirty="0">
                <a:latin typeface="微軟正黑體" panose="020B0604030504040204" pitchFamily="34" charset="-120"/>
                <a:ea typeface="微軟正黑體" panose="020B0604030504040204" pitchFamily="34" charset="-120"/>
              </a:rPr>
              <a:t>條</a:t>
            </a:r>
          </a:p>
          <a:p>
            <a:pPr marL="0" indent="0">
              <a:buNone/>
            </a:pPr>
            <a:endParaRPr lang="zh-TW" altLang="en-US" sz="2400" dirty="0">
              <a:solidFill>
                <a:srgbClr val="C00000"/>
              </a:solidFill>
              <a:latin typeface="微軟正黑體" panose="020B0604030504040204" pitchFamily="34" charset="-120"/>
              <a:ea typeface="微軟正黑體" panose="020B0604030504040204" pitchFamily="34" charset="-120"/>
            </a:endParaRPr>
          </a:p>
          <a:p>
            <a:endParaRPr lang="en-US" altLang="zh-TW" sz="2400" dirty="0" smtClean="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689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8</a:t>
            </a:fld>
            <a:endParaRPr lang="zh-TW" altLang="en-US" dirty="0"/>
          </a:p>
        </p:txBody>
      </p:sp>
      <p:sp>
        <p:nvSpPr>
          <p:cNvPr id="4"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災害防救法規概述</a:t>
            </a:r>
            <a:endParaRPr lang="zh-TW" altLang="en-US" sz="3600" b="1" dirty="0">
              <a:latin typeface="微軟正黑體" pitchFamily="34" charset="-120"/>
              <a:ea typeface="微軟正黑體" pitchFamily="34" charset="-120"/>
              <a:cs typeface="华文仿宋"/>
            </a:endParaRPr>
          </a:p>
        </p:txBody>
      </p:sp>
      <p:sp>
        <p:nvSpPr>
          <p:cNvPr id="6" name="內容版面配置區 4"/>
          <p:cNvSpPr>
            <a:spLocks noGrp="1"/>
          </p:cNvSpPr>
          <p:nvPr>
            <p:ph sz="quarter" idx="13"/>
          </p:nvPr>
        </p:nvSpPr>
        <p:spPr>
          <a:xfrm>
            <a:off x="612000" y="1548000"/>
            <a:ext cx="8154000" cy="5121360"/>
          </a:xfrm>
        </p:spPr>
        <p:txBody>
          <a:bodyPr>
            <a:noAutofit/>
          </a:bodyPr>
          <a:lstStyle/>
          <a:p>
            <a:pPr marL="450850" indent="-358775">
              <a:buFont typeface="Wingdings" panose="05000000000000000000" pitchFamily="2" charset="2"/>
              <a:buChar char="n"/>
            </a:pPr>
            <a:r>
              <a:rPr lang="zh-TW" altLang="en-US" sz="2400" dirty="0" smtClean="0">
                <a:latin typeface="微軟正黑體" panose="020B0604030504040204" pitchFamily="34" charset="-120"/>
                <a:ea typeface="微軟正黑體" panose="020B0604030504040204" pitchFamily="34" charset="-120"/>
              </a:rPr>
              <a:t>行政規則</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要點</a:t>
            </a:r>
            <a:endParaRPr lang="en-US" altLang="zh-TW" sz="2400" dirty="0" smtClean="0">
              <a:latin typeface="微軟正黑體" panose="020B0604030504040204" pitchFamily="34" charset="-120"/>
              <a:ea typeface="微軟正黑體" panose="020B0604030504040204" pitchFamily="34" charset="-120"/>
            </a:endParaRP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中央災害應變中心作業要點：根據第</a:t>
            </a:r>
            <a:r>
              <a:rPr lang="en-US" altLang="zh-TW" sz="2400" dirty="0">
                <a:latin typeface="微軟正黑體" panose="020B0604030504040204" pitchFamily="34" charset="-120"/>
                <a:ea typeface="微軟正黑體" panose="020B0604030504040204" pitchFamily="34" charset="-120"/>
              </a:rPr>
              <a:t>13</a:t>
            </a:r>
            <a:r>
              <a:rPr lang="zh-TW" altLang="en-US" sz="2400" dirty="0">
                <a:latin typeface="微軟正黑體" panose="020B0604030504040204" pitchFamily="34" charset="-120"/>
                <a:ea typeface="微軟正黑體" panose="020B0604030504040204" pitchFamily="34" charset="-120"/>
              </a:rPr>
              <a:t>條</a:t>
            </a:r>
          </a:p>
          <a:p>
            <a:pPr marL="450850" indent="-277813">
              <a:buSzPct val="90000"/>
              <a:buFont typeface="Wingdings" panose="05000000000000000000" pitchFamily="2" charset="2"/>
              <a:buChar char=""/>
            </a:pPr>
            <a:r>
              <a:rPr lang="zh-TW" altLang="en-US" sz="2400" dirty="0">
                <a:latin typeface="微軟正黑體" panose="020B0604030504040204" pitchFamily="34" charset="-120"/>
                <a:ea typeface="微軟正黑體" panose="020B0604030504040204" pitchFamily="34" charset="-120"/>
              </a:rPr>
              <a:t>中央災害防救會報、中央災害防救委員會、行政院災害防救辦公室、國家災害防救科技中心、行政院災害防救專家諮詢委員會、行政院國家搜救指揮中心等設置要點：根據第</a:t>
            </a:r>
            <a:r>
              <a:rPr lang="en-US" altLang="zh-TW" sz="2400" dirty="0">
                <a:latin typeface="微軟正黑體" panose="020B0604030504040204" pitchFamily="34" charset="-120"/>
                <a:ea typeface="微軟正黑體" panose="020B0604030504040204" pitchFamily="34" charset="-120"/>
              </a:rPr>
              <a:t>6</a:t>
            </a:r>
            <a:r>
              <a:rPr lang="zh-TW" altLang="en-US" sz="2400" dirty="0">
                <a:latin typeface="微軟正黑體" panose="020B0604030504040204" pitchFamily="34" charset="-120"/>
                <a:ea typeface="微軟正黑體" panose="020B0604030504040204" pitchFamily="34" charset="-120"/>
              </a:rPr>
              <a:t>條、第</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條</a:t>
            </a:r>
          </a:p>
          <a:p>
            <a:pPr marL="0" indent="0">
              <a:buNone/>
            </a:pPr>
            <a:endParaRPr lang="zh-TW" altLang="en-US" sz="2400" dirty="0">
              <a:solidFill>
                <a:srgbClr val="C00000"/>
              </a:solidFill>
              <a:latin typeface="微軟正黑體" panose="020B0604030504040204" pitchFamily="34" charset="-120"/>
              <a:ea typeface="微軟正黑體" panose="020B0604030504040204" pitchFamily="34" charset="-120"/>
            </a:endParaRPr>
          </a:p>
          <a:p>
            <a:endParaRPr lang="en-US" altLang="zh-TW" sz="2400" dirty="0" smtClean="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0274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0" y="1272222"/>
            <a:ext cx="533400" cy="244476"/>
          </a:xfrm>
        </p:spPr>
        <p:txBody>
          <a:bodyPr>
            <a:normAutofit fontScale="85000" lnSpcReduction="20000"/>
          </a:bodyPr>
          <a:lstStyle/>
          <a:p>
            <a:fld id="{6433E34F-6D08-4605-9329-38AF301F766F}" type="slidenum">
              <a:rPr lang="zh-TW" altLang="en-US" smtClean="0"/>
              <a:t>9</a:t>
            </a:fld>
            <a:endParaRPr lang="zh-TW" altLang="en-US" dirty="0"/>
          </a:p>
        </p:txBody>
      </p:sp>
      <p:sp>
        <p:nvSpPr>
          <p:cNvPr id="4" name="標題 3"/>
          <p:cNvSpPr>
            <a:spLocks noGrp="1"/>
          </p:cNvSpPr>
          <p:nvPr>
            <p:ph type="title"/>
          </p:nvPr>
        </p:nvSpPr>
        <p:spPr>
          <a:xfrm>
            <a:off x="609600" y="228600"/>
            <a:ext cx="8153400" cy="990600"/>
          </a:xfrm>
        </p:spPr>
        <p:txBody>
          <a:bodyPr wrap="square" numCol="1" anchorCtr="0" compatLnSpc="1">
            <a:prstTxWarp prst="textNoShape">
              <a:avLst/>
            </a:prstTxWarp>
            <a:normAutofit/>
          </a:bodyPr>
          <a:lstStyle/>
          <a:p>
            <a:pPr>
              <a:defRPr/>
            </a:pPr>
            <a:r>
              <a:rPr lang="zh-TW" altLang="en-US" sz="3600" b="1" dirty="0" smtClean="0">
                <a:latin typeface="微軟正黑體" pitchFamily="34" charset="-120"/>
                <a:ea typeface="微軟正黑體" pitchFamily="34" charset="-120"/>
                <a:cs typeface="华文仿宋"/>
              </a:rPr>
              <a:t>災害防救法規概述</a:t>
            </a:r>
            <a:endParaRPr lang="zh-TW" altLang="en-US" sz="3600" b="1" dirty="0">
              <a:latin typeface="微軟正黑體" pitchFamily="34" charset="-120"/>
              <a:ea typeface="微軟正黑體" pitchFamily="34" charset="-120"/>
              <a:cs typeface="华文仿宋"/>
            </a:endParaRPr>
          </a:p>
        </p:txBody>
      </p:sp>
      <p:sp>
        <p:nvSpPr>
          <p:cNvPr id="6" name="內容版面配置區 4"/>
          <p:cNvSpPr>
            <a:spLocks noGrp="1"/>
          </p:cNvSpPr>
          <p:nvPr>
            <p:ph sz="quarter" idx="13"/>
          </p:nvPr>
        </p:nvSpPr>
        <p:spPr>
          <a:xfrm>
            <a:off x="612000" y="1548000"/>
            <a:ext cx="8154000" cy="5121360"/>
          </a:xfrm>
        </p:spPr>
        <p:txBody>
          <a:bodyPr>
            <a:noAutofit/>
          </a:bodyPr>
          <a:lstStyle/>
          <a:p>
            <a:pPr marL="358775" indent="-358775">
              <a:buFont typeface="Wingdings" panose="05000000000000000000" pitchFamily="2" charset="2"/>
              <a:buChar char="p"/>
            </a:pPr>
            <a:r>
              <a:rPr lang="zh-TW" altLang="en-US" sz="2800" b="1" dirty="0" smtClean="0">
                <a:latin typeface="微軟正黑體" panose="020B0604030504040204" pitchFamily="34" charset="-120"/>
                <a:ea typeface="微軟正黑體" panose="020B0604030504040204" pitchFamily="34" charset="-120"/>
              </a:rPr>
              <a:t>我國對於特殊災害訂有特別法</a:t>
            </a:r>
            <a:r>
              <a:rPr lang="en-US" altLang="zh-TW" sz="2800" b="1" dirty="0" smtClean="0">
                <a:latin typeface="微軟正黑體" panose="020B0604030504040204" pitchFamily="34" charset="-120"/>
                <a:ea typeface="微軟正黑體" panose="020B0604030504040204" pitchFamily="34" charset="-120"/>
              </a:rPr>
              <a:t>:</a:t>
            </a:r>
          </a:p>
          <a:p>
            <a:pPr marL="358775" indent="-266700">
              <a:buFont typeface="Wingdings" pitchFamily="2" charset="2"/>
              <a:buChar char="n"/>
            </a:pPr>
            <a:r>
              <a:rPr lang="zh-TW" altLang="en-US" sz="2400" dirty="0"/>
              <a:t>核子事故緊急應變法（原子能委員會）</a:t>
            </a:r>
            <a:endParaRPr lang="en-US" altLang="zh-TW" sz="2400" dirty="0"/>
          </a:p>
          <a:p>
            <a:pPr marL="358775" indent="-266700">
              <a:buFont typeface="Wingdings" pitchFamily="2" charset="2"/>
              <a:buChar char="n"/>
            </a:pPr>
            <a:r>
              <a:rPr lang="zh-TW" altLang="en-US" sz="2400" dirty="0"/>
              <a:t>傳染病防治法（衛福部）</a:t>
            </a:r>
            <a:endParaRPr lang="en-US" altLang="zh-TW" sz="2400" dirty="0"/>
          </a:p>
          <a:p>
            <a:pPr marL="358775" indent="-266700">
              <a:buFont typeface="Wingdings" pitchFamily="2" charset="2"/>
              <a:buChar char="n"/>
            </a:pPr>
            <a:r>
              <a:rPr lang="zh-TW" altLang="en-US" sz="2400" dirty="0"/>
              <a:t>海洋污染防制法（環保署）</a:t>
            </a:r>
            <a:endParaRPr lang="en-US" altLang="zh-TW" sz="2400" dirty="0"/>
          </a:p>
          <a:p>
            <a:pPr marL="358775" indent="-266700">
              <a:buFont typeface="Wingdings" pitchFamily="2" charset="2"/>
              <a:buChar char="n"/>
            </a:pPr>
            <a:r>
              <a:rPr lang="zh-TW" altLang="en-US" sz="2400" dirty="0"/>
              <a:t>土壤與地下水污染整治法（環保署）</a:t>
            </a:r>
            <a:endParaRPr lang="en-US" altLang="zh-TW" sz="2400" dirty="0"/>
          </a:p>
          <a:p>
            <a:pPr marL="358775" indent="-266700">
              <a:buFont typeface="Wingdings" pitchFamily="2" charset="2"/>
              <a:buChar char="n"/>
            </a:pPr>
            <a:r>
              <a:rPr lang="zh-TW" altLang="en-US" sz="2400" dirty="0"/>
              <a:t>動物傳染病防治條例（農委會）</a:t>
            </a:r>
            <a:endParaRPr lang="en-US" altLang="zh-TW" sz="2400" dirty="0"/>
          </a:p>
          <a:p>
            <a:pPr marL="358775" indent="-266700">
              <a:buFont typeface="Wingdings" pitchFamily="2" charset="2"/>
              <a:buChar char="n"/>
            </a:pPr>
            <a:r>
              <a:rPr lang="zh-TW" altLang="en-US" sz="2400" dirty="0"/>
              <a:t>礦場安全法（經濟部）</a:t>
            </a:r>
            <a:endParaRPr lang="en-US" altLang="zh-TW" sz="2400" dirty="0"/>
          </a:p>
          <a:p>
            <a:pPr marL="358775" indent="-266700">
              <a:buFont typeface="Wingdings" pitchFamily="2" charset="2"/>
              <a:buChar char="n"/>
            </a:pPr>
            <a:r>
              <a:rPr lang="zh-TW" altLang="en-US" sz="2400" dirty="0"/>
              <a:t>有線廣播電視系統經營者天然災害及緊急事故應變辦法（國家通訊傳播委員會）</a:t>
            </a:r>
            <a:endParaRPr lang="en-US" altLang="zh-TW" sz="2400" dirty="0"/>
          </a:p>
          <a:p>
            <a:pPr marL="358775" indent="-266700">
              <a:buFont typeface="Wingdings" pitchFamily="2" charset="2"/>
              <a:buChar char="n"/>
            </a:pPr>
            <a:r>
              <a:rPr lang="zh-TW" altLang="en-US" sz="2400" dirty="0"/>
              <a:t>古蹟及歷史建築重大災害應變處理辦法（文化部</a:t>
            </a:r>
            <a:r>
              <a:rPr lang="zh-TW" altLang="en-US" sz="2400" dirty="0" smtClean="0"/>
              <a:t>）</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287396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3302</TotalTime>
  <Words>3158</Words>
  <Application>Microsoft Office PowerPoint</Application>
  <PresentationFormat>如螢幕大小 (4:3)</PresentationFormat>
  <Paragraphs>411</Paragraphs>
  <Slides>43</Slides>
  <Notes>2</Notes>
  <HiddenSlides>0</HiddenSlides>
  <MMClips>0</MMClips>
  <ScaleCrop>false</ScaleCrop>
  <HeadingPairs>
    <vt:vector size="4" baseType="variant">
      <vt:variant>
        <vt:lpstr>佈景主題</vt:lpstr>
      </vt:variant>
      <vt:variant>
        <vt:i4>1</vt:i4>
      </vt:variant>
      <vt:variant>
        <vt:lpstr>投影片標題</vt:lpstr>
      </vt:variant>
      <vt:variant>
        <vt:i4>43</vt:i4>
      </vt:variant>
    </vt:vector>
  </HeadingPairs>
  <TitlesOfParts>
    <vt:vector size="44" baseType="lpstr">
      <vt:lpstr>中庸</vt:lpstr>
      <vt:lpstr>災害防救法規與地區災害 防救計畫之撰擬</vt:lpstr>
      <vt:lpstr>PowerPoint 簡報</vt:lpstr>
      <vt:lpstr>災害防救法規概述</vt:lpstr>
      <vt:lpstr>災害防救法規概述</vt:lpstr>
      <vt:lpstr>災害防救法規概述</vt:lpstr>
      <vt:lpstr>災害防救法規概述</vt:lpstr>
      <vt:lpstr>災害防救法規概述</vt:lpstr>
      <vt:lpstr>災害防救法規概述</vt:lpstr>
      <vt:lpstr>災害防救法規概述</vt:lpstr>
      <vt:lpstr>災害防救法概述</vt:lpstr>
      <vt:lpstr>災害防救法概述</vt:lpstr>
      <vt:lpstr>災害防救法概述</vt:lpstr>
      <vt:lpstr>災害防救法概述</vt:lpstr>
      <vt:lpstr>災害防救法概述</vt:lpstr>
      <vt:lpstr>災害防救法概述</vt:lpstr>
      <vt:lpstr>災害防救法概述</vt:lpstr>
      <vt:lpstr>災害防救計畫概述</vt:lpstr>
      <vt:lpstr>災害防救計畫概述</vt:lpstr>
      <vt:lpstr>災害防救計畫概述</vt:lpstr>
      <vt:lpstr>災害防救計畫概述</vt:lpstr>
      <vt:lpstr>災害防救計畫概述</vt:lpstr>
      <vt:lpstr>災害防救計畫概述</vt:lpstr>
      <vt:lpstr>地區災害防救計畫之研擬</vt:lpstr>
      <vt:lpstr>地區災害防救計畫之研擬</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問題與省思</vt:lpstr>
      <vt:lpstr>問題與省思</vt:lpstr>
      <vt:lpstr>問題與省思</vt:lpstr>
      <vt:lpstr>簡報結束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陳筱琪</dc:creator>
  <cp:lastModifiedBy>陳品璇</cp:lastModifiedBy>
  <cp:revision>168</cp:revision>
  <dcterms:created xsi:type="dcterms:W3CDTF">2014-01-21T03:42:59Z</dcterms:created>
  <dcterms:modified xsi:type="dcterms:W3CDTF">2014-06-19T07:19:53Z</dcterms:modified>
</cp:coreProperties>
</file>